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2" r:id="rId3"/>
    <p:sldId id="266" r:id="rId4"/>
    <p:sldId id="258" r:id="rId5"/>
    <p:sldId id="260" r:id="rId6"/>
    <p:sldId id="267" r:id="rId7"/>
    <p:sldId id="268" r:id="rId8"/>
    <p:sldId id="269" r:id="rId9"/>
    <p:sldId id="270" r:id="rId10"/>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12" autoAdjust="0"/>
  </p:normalViewPr>
  <p:slideViewPr>
    <p:cSldViewPr>
      <p:cViewPr varScale="1">
        <p:scale>
          <a:sx n="90" d="100"/>
          <a:sy n="90" d="100"/>
        </p:scale>
        <p:origin x="-732"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269923"/>
            <a:ext cx="7406640" cy="1104138"/>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Έλλειψη"/>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05980"/>
            <a:ext cx="1828800" cy="4388644"/>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05980"/>
            <a:ext cx="5562600" cy="4388644"/>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Ορθογώνιο"/>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05740"/>
            <a:ext cx="7498080" cy="85725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05740"/>
            <a:ext cx="7498080" cy="85725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6" name="5 - Ορθογώνιο"/>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29/6/2015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8" name="7 - Ορθογώνιο"/>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Πίτα"/>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05979"/>
            <a:ext cx="7498080" cy="85725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42CEA3-3058-4D43-AE35-B3DA76CB4003}" type="datetimeFigureOut">
              <a:rPr lang="el-GR" smtClean="0"/>
              <a:pPr/>
              <a:t>29/6/2015</a:t>
            </a:fld>
            <a:endParaRPr lang="el-GR"/>
          </a:p>
        </p:txBody>
      </p:sp>
      <p:sp>
        <p:nvSpPr>
          <p:cNvPr id="10" name="9 - Θέση υποσέλιδου"/>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1D1C4-C2D9-4231-9FB2-B2D9D97AA41D}" type="slidenum">
              <a:rPr lang="el-GR" smtClean="0"/>
              <a:pPr/>
              <a:t>‹#›</a:t>
            </a:fld>
            <a:endParaRPr lang="el-GR"/>
          </a:p>
        </p:txBody>
      </p:sp>
      <p:sp>
        <p:nvSpPr>
          <p:cNvPr id="15" name="14 - Ορθογώνιο"/>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1538" y="214296"/>
            <a:ext cx="7772400" cy="1102519"/>
          </a:xfrm>
        </p:spPr>
        <p:txBody>
          <a:bodyPr/>
          <a:lstStyle/>
          <a:p>
            <a:pPr algn="ctr"/>
            <a:r>
              <a:rPr lang="el-GR" dirty="0" smtClean="0"/>
              <a:t>ΚΟΡΗ ΝΕΑΣ ΚΑΛΛΙΚΡΑΤΕΙΑΣ</a:t>
            </a:r>
            <a:endParaRPr lang="el-GR" dirty="0"/>
          </a:p>
        </p:txBody>
      </p:sp>
      <p:pic>
        <p:nvPicPr>
          <p:cNvPr id="16386" name="Picture 2" descr="http://www.imcaegean.com/Xalkidiki_site/photos/200951545156_large.jpg"/>
          <p:cNvPicPr>
            <a:picLocks noChangeAspect="1" noChangeArrowheads="1"/>
          </p:cNvPicPr>
          <p:nvPr/>
        </p:nvPicPr>
        <p:blipFill>
          <a:blip r:embed="rId2" cstate="print">
            <a:lum contrast="10000"/>
          </a:blip>
          <a:srcRect b="16643"/>
          <a:stretch>
            <a:fillRect/>
          </a:stretch>
        </p:blipFill>
        <p:spPr bwMode="auto">
          <a:xfrm>
            <a:off x="1643042" y="1339444"/>
            <a:ext cx="6929486" cy="3804056"/>
          </a:xfrm>
          <a:prstGeom prst="rect">
            <a:avLst/>
          </a:prstGeom>
          <a:noFill/>
          <a:effectLst>
            <a:softEdge rad="635000"/>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6386"/>
                                        </p:tgtEl>
                                        <p:attrNameLst>
                                          <p:attrName>style.visibility</p:attrName>
                                        </p:attrNameLst>
                                      </p:cBhvr>
                                      <p:to>
                                        <p:strVal val="visible"/>
                                      </p:to>
                                    </p:set>
                                    <p:animEffect transition="in" filter="fade">
                                      <p:cBhvr>
                                        <p:cTn id="13"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8229600" cy="758417"/>
          </a:xfrm>
        </p:spPr>
        <p:txBody>
          <a:bodyPr/>
          <a:lstStyle/>
          <a:p>
            <a:pPr algn="ctr"/>
            <a:r>
              <a:rPr lang="el-GR" dirty="0" smtClean="0">
                <a:latin typeface="Constantia" pitchFamily="18" charset="0"/>
              </a:rPr>
              <a:t>Η ανασκαφή</a:t>
            </a:r>
            <a:endParaRPr lang="el-GR" dirty="0">
              <a:latin typeface="Constantia" pitchFamily="18" charset="0"/>
            </a:endParaRPr>
          </a:p>
        </p:txBody>
      </p:sp>
      <p:sp>
        <p:nvSpPr>
          <p:cNvPr id="3" name="2 - Θέση περιεχομένου"/>
          <p:cNvSpPr>
            <a:spLocks noGrp="1"/>
          </p:cNvSpPr>
          <p:nvPr>
            <p:ph idx="1"/>
          </p:nvPr>
        </p:nvSpPr>
        <p:spPr>
          <a:xfrm>
            <a:off x="827584" y="3482566"/>
            <a:ext cx="8136904" cy="1660934"/>
          </a:xfrm>
        </p:spPr>
        <p:txBody>
          <a:bodyPr>
            <a:normAutofit fontScale="70000" lnSpcReduction="20000"/>
          </a:bodyPr>
          <a:lstStyle/>
          <a:p>
            <a:pPr>
              <a:buNone/>
            </a:pPr>
            <a:r>
              <a:rPr lang="el-GR" dirty="0" smtClean="0"/>
              <a:t>	</a:t>
            </a:r>
            <a:r>
              <a:rPr lang="el-GR" dirty="0" smtClean="0">
                <a:latin typeface="Constantia" pitchFamily="18" charset="0"/>
              </a:rPr>
              <a:t>Η στήλη της Κόρης της Καλλικράτειας  βρέθηκε τον Αύγουστο του 1973 τυχαία, όταν ο Κ. Κεφαλάς έσκαβε στο οικόπεδο του, μέσα στο χωριό της Νέας Καλλικράτειας, για να θεμελιώσει ένα εξοχικό σπίτι, σε απόσταση 150 μ. περίπου από τη θάλασσα και την πευκόφυτη τούμπα του χωριού. </a:t>
            </a:r>
            <a:endParaRPr lang="el-GR" dirty="0">
              <a:latin typeface="Constantia" pitchFamily="18" charset="0"/>
            </a:endParaRPr>
          </a:p>
        </p:txBody>
      </p:sp>
      <p:sp>
        <p:nvSpPr>
          <p:cNvPr id="18434" name="AutoShape 2" descr="data:image/jpeg;base64,/9j/4AAQSkZJRgABAQAAAQABAAD/2wCEAAkGBxQTEhUUExQVFhUXFxQYFBcYGBodGhcYFxUXGBgVFxoYHCggHRolHBUUITEiJSkrLi4uGB8zODMsNygtLisBCgoKDg0OGBAQGzQkHCQsLCwsLCwsLCwsLCwsLCwsLCwsMiwsLCwsLCwsLCwsLCwsLCwsLCwsLCwsLCwsLCwsLP/AABEIALgBEgMBIgACEQEDEQH/xAAbAAABBQEBAAAAAAAAAAAAAAACAAEDBAUGB//EAEYQAAEDAgMEBgcFBgUDBQEAAAEAAhEDIQQSMQVBUWETInGBkfAGMqGxwdHhFUJSk9IUI1RigvFDRHKDkjNT4hZzorLTY//EABgBAQEBAQEAAAAAAAAAAAAAAAABAgME/8QAIhEBAAICAgMBAAMBAAAAAAAAAAERAhITITFBUQMiQmFS/9oADAMBAAIRAxEAPwD0AFFKjBRAogwU4KCU6oOU8oJSlESSlKCU8qgpTyglPKA5SlBKUoDlOglKUBpIJSlAaZDKUoClNKGUpQFKaUMpEoHKZNKElARQppTEoEUxTEoSVQiUJKRKEqhEoCUiUJKIYoCURKAlA0pIZTolLf7Q3iETcQ3iFzDNptO89inGPHm/uTSE3l0YeOKLOFzoxw4jwUjcd/MFNF3bvShI1Vjtx3Mee5F+3cSFdTaWv0iWdZIx/MIhjeY8fkmqW1c6cVFmftVtQmGIP4gp0121c6fOsd2Lduv2FR9NU5q1CXLdzJZlgOrvGrhx9ZQfaR/F7/mkY2XXl00pSua+0zxKJmPnR1+cpqRk6PMhNQcVg1MeWetF9L/BB9pOiQy3F1u+5WWnQdKOKXTDiufp7QeRIa09jkL9o1AAXQ0ExpN/knR26E1hxQnEBc67axgQZM7mov29/DxLR8kuCpb/AO0BP0o4rCGKfJtu1jX2oW4yofukd31UvFalvGsOKjOICxnY4jUHvaY8dEI2qDPLXVW4Kls9OmNcLIG0L+q64kCIkcRI0ULtrMmDYq3ilS3BVCY1AsRm0Wk/KfkgqbUYDEweBHgrcJ223VAhNULC+0m/iHnvUgxrYnNA45XR46JcHbWNQJi8LG+0G/iaf6o9hCZ2PHL/AJD5J0dtjMksT7Sb/L/yCSFSxqeLcZIBk69UE2vaBbuRnFDMC9roGoBynlu17lnurV2yXC03M37LG+oUDdsuJAyieea/DelylQ2hinOENa0N4k9aOZ+itDEdUBzWkD+dw9wWDVx7nNB6MNi0ib8zmmFdwYDmA9IwSfvESOOg37lnLJYxhbzmZAgci4z4tTDFRbMO9t//AKoajaFv3zSbz+7iHT1QJdf6KgKuaQIcRwynTs0CR+lk/m1aOILiGtgkzugCOJICmoVcxAJy88jvfCr7No4fo2ucR0uYN6N18xJAENA0uNde5QVsI5j5dSmmHdY9XSeESpyX4NIhfdi2iQXacbX8VE7HwB1uB4a/BFhsLRqOtEjda8dkE77KnjNk02ZjVqOaALAAEuNpAj1W3OvBN10XBtFxE/E/NEMU90CRcWGYXjesrBbOolzXtqZ2BwlpgmA64c0cY71YxuIwximGVGVBIYWvAbJBtmPcY5ptfgjCmrhKDn5ogkRo63aeItqlisO5gBLmEfiBbA1kOzETFtOIVnYpbQY6k+kXEuPWDS7N6tnWnW4tHis3aWxn1X5GBzo6zXCRY365iAYaYXOM5vy3pFeBsqUXS1j3PeTDCGkDsiLnfrEKvjaD6Zy1HBu8GPWF+sOImfBVsZg2tqHoc4ylxaT62S/WcSJkBDVDgB0gEtDpJHqjMMuYRbWfFaifkpONeYWiGFzQHU3kx6hcIPPq+5JtSm5paB1u0kjj1YCNmBaWjKGZiCSQSA0BpMetFxG6UDcBU6Nj2tEPcWtyveTLTBJGbdIU2XUwxL29VrweAIv2W7EX7c5gl8GfVIAmRreQO4q3TwRc0BtOpDmtlxdbODDoJGnanpUKjmP6TpHBmUU2GRxkyB1rbgpOUR5WIUsXtBr4vUIEkgwABuiAVZ2bttlNpyU2zN8x6xBtDXFvZbmo+mpAta6nkj1ozuc7KQSSPukCTAskzDU2ue4vNWkHOp0wDd7i12So0g3AIBiykzFVK1PmAVtoVKvVghoG5wvvHWIF+fJLDbQDXATB3y98TpBzW7TpdX9m7WouZ0Qw5NZrXSWgm4BFwbxfTksvE1gC537NSJEQKjQGkyOrM6H5JHdwk31LaqB5600N0/v6cHgMrXH3XVLD1qT9cgnQAuniYDu1a/S4OqHB1NmdrawbqRM9UEibnKdLwNyt0/R3D1sn7O1jHNbTNTqv0e0FpBJvZru2brnGUe25iXOvwrGS7M6IO7he14CzKbXOGZtQASS0Fx4ngFr+kdNtElzXu9UkAwJANyYaYNxEfVci/bNRxADA4z1TewNr3jfv4LpjEszMNqnTqg2MkXBY4SCf9RAi553Vmph6r3NnNcHpHFwJzGTIvP4d+5YWJq16PXcxgBnrgMMnfJbvV/B4yrXMUXveG5TVmmbNMyJAjgN0zZSb8wdeJWaeBAeBUqAE6dfrTFgBG9C6vVYCC9pbrl6QmCODYjgdNys7Qw1KiadSjlq5cxeD1MpaOqWh3Pjvaud2vtJz3/vGwDDosQJAuMthOVTGZlZiIWm7VcQQW090uySbXgW36RohxWPYKrnUx1PutfcxliCYEnsWFUq30McYIBjggbjpkBug3Tb2rpXti5bA9ISLDC04FhLAT3k3J5p1k9I78J896SVCXIcdtOqHetBbaIiCCbj57078pHSB9Qv1OZovOpELRdgWveyrUEh3WDQ6AWkSCYHEzuWgzZ7XSKdNwETOc3aCOIjXgukSzTO2hjaZYMmZp6trjfJFxujXkpcPjnNJa0NILp6zSdwESD1RqZVL0iosYGmHZhYguJteLQOa0/Rd0ueeiNQZWWvEndPcrl3CRdrVfEB1IhwaCXF2aCL/AIWzumQi9GsBSd0lZznEhwa5sWhzQ7hO/wBis7RpuexzTSpscYLJnMOThBJNomFj4CliKeJYxzRd4zOmxaXNm0TMHw8Vzrrpu7ntt4+jRc2Q11Mi4LbGQ3MN0671zjcZ+7AMurCoblxMMyCNbazvK7LFYyg17muoMBBdeLHcDYX8Vk7WoUajXFjHNMZmEaXgQSRdsgq+knyxsM6q4ZgwuIcPVB6pGbW1hAIWp9queHPfTa17CQWw6TJJm+nugBZ+D2vi3ObQAbnaIhwAMNbAF+C3Nj0n9EYOZxBY8tAc1pMiJb2jUqa+5WMq6hit2vVZmdTYGB46zsstdGYXkRvd39i1cV6VNexhjK8huZjYDSZbcHuBvpAvw0G7PdTosotOaBVNdphxa/pHDKMu4tINpE9qWB2JhXAdGz940ddj4B3AwCAYnRZimsrpj7Fr0zWFam2q7K7OTmkUyKhhxERHq6krT2ttKoKzqlMnLUiHHMMwaA2RGpzNco2/uHONKk6QTYAZOMSBESq42ualQirS6J2Y9YOJZLiRckGBNpmLjRMoub9NY9Ql2nUq1HZi8ZgALGRH4Zkg8d6r7VYwsjruJ1cBeS1pIADdxBvwPJXdtbGbSpSS6m7Wc7YeA4yaf4oOsLKoYar0ZqUqjndII6w1y9UmwI5dyzjlHXazH2B1MFTp0WdcS4OLuu4EEOOXqiMpDY7bFaWy/Sotoln7PLWh3RkB3rEtLnkk69SZG8lUtgYNtStUbihBbTPRZbfvSWgNOWSR22XVU6ddrGuB6VlRoNUANbndc6znBaeFtbLOXmlxi+2dsGp+1MrueX0zmaQwCQQ8m1xxtZbWIb+zFzGOhjhmhs5mlwy2Lifb7JWPWwVWp1crh91wzt3ERGkECLjfeVndFiMQ59SrVyspNFhALwHQQd0zviTayTt59J1C3t7ZeJDM4rZh6ozNgPLSZcLxm6twuaOycS9xiMzdYcB4QbE7l6HQx73UKOVodBeaTntzB7nudIcJ/wBcGNBuWVtbHVhmGdji0wIaQAD+EOAjs5b7JGc+zSJjpj4ParcK6mega52fM/K43zNLBScYs8GSdRfvG/s3o8TWdkAps65DarCAP/5SdHwRvmy5vbO067qILmQQ6BAaZaGjrQLgTInkr+xq9V+GFTEFz3OkUswjKwyBOYS4dWxbI3SpEdrM0stomnUFSnkpwWuexokPyzBcCBJgn6KvjNnvqOc0VC11R5bGSoGAO9WXhuWBmHdyUDGlp3ObAzCAC5uaXNLo3iQDukocHtyoaho1HOpZAQRPOBcyMwFrWsOC1MVPUJdx3LLpUajS9orNeaRqAtOaC1gix3iRYFWsJ6JvFJtd7mdHVAcwNMm4JhwIABERYqXbDWhsMhwf62YgAEXgFrILidx+Nu89GMU1+z2CqGFzWVaYBA+6CAIOhIyqfplMRUJGMTNz3DkKuxMKQIYGg6kvzvET6oGhJGpAF10FHbwY79y0NYGw4QG6A3IAsZPFc7Vw8Oa51LKwyA4sbBIdpIHDmsfH7SILqbGx1m9YFgG4GOppPxsVrHH/AKkzmP6w6zG4ZtSm2oRUOSwOckGXNJDiGj8R3rk9t7LFNjajXlxeZy5ZcACWiSLbtI0WzszAYitRzsqhuTORTL2y1rXE5oI39sIAQaAJrHpWzLYAJa42IeHaANFoGp1U3i6hYwmu3N7L2LiMSx/XbTp07jpn5AXETlbO86nQc1rbE9AKtZj6jq1NjRMjKSbCSd1uyZvoug9I/R2kaVJ7ajXhxmNToM5L2zMO5WlZWwMGxhe6n0YqgObmFUCWupukNBu4yN06rE5zVtaQxn+i9QEgPpkcetfn6qSuu2hVk/u3jkDYchZJde/jGn+o8AKYAs85QGiXA6AaDsG7cSrtOhT9ZrQCSCCTpIDYE2sb8bwuGdjXNOQXEEvJAvzV7Ym1TVqClU6zQHFggHKSRMCRAOpvuC7Rl8cJxn2r+keMbUrOc0ZGgNGXU9Xjczqd60vR2oX528Qwth2X70E5ogQD7OSyvSTCtbVytGSdZ0IGWN5g6+Ku+jGIpsxAa7rU8jm3i0xe/f4lWYmpWKtvV2BvWj+lxkgxveJnTfbmoxhunGYVWsdDfWEnfoQRyXWupUqbHHo2GwnqiTFhHPRcaMe6tWc2m1rLOzA9W2gndYubw11WIy9LNyjwwc3MKk2e6IbDXNa4Q7yd63GbdoVAGBha5gaA4BsgxGUEyclhrfXvrelWBo0qHTU6oe4OAdTDm2BJaTbXRp/q3wovRHCsdRbXA/eZnC5JDsr/APUBMyI4N4ysZRc/43E1H+th+yqj2ip1CYLqbswJBBdBBDeM6Hesf0e2v0FN9F7Yd02Y3vJY0ZpNolpEz4b9aptF8wKVaA4+qGASJBjK4CL6KhtPAsflyCmx4lzs7i1wsCDEcS65tpzW9IY3lc2visUxzmZCG2OYOn7uoIJgX4qi/ar3EdIwExAJe8AgH+U81mYvHucIlpdlyknKJvfKdYiFhZ7EGRHCxWary1OV+odw/bnRtLXBjs5c63Y4ZWxAi/hC5/Eekri/rtAaTYCQB4G+4yZWRTfLQCDIG4RMHzdVunE+qDpunxT2Qu1scahJzZWiYbJIA3BoPZ7l0Gwdp0OjpU6jnF0vDi2SBvpzmdl1zCwFiLhcPVuTuFzAtwWhgq7BunLBDd5Np5xZM8ejGal6rtfAtpik6k4RUk+qDo0m2WQLns6ovqDiY70hrUhla8FrfVaWkBpNy6DAkzpG9YlDb9R9mOaHEjK1zTDWiSGNh1hJPO/FVMZj63TZ3BtPSwZLCQIzdYkyeZ7lMfzmIbyziZpq0/SSsSA+XAGXQSMwmcroItusRuSxW2WihUAp5HZ2lh1blzS4EkyddTJsFVbjHGZZLnRBZ1d7fusEGRmF95Bunrm+ZjnAxGUggg2H3iQTrccFmYiZ7XGa7h0fo5trJSYXuL5LHx1TkIL5AmC24fI62tlfx3pIyq97xSdJlrXg3FrS13PL4mCuIfVqNDm1Q4ZmkjMBJBgBwlskXGhGtiEqALS5xc/NMw1xad0iZ56Jx4Jtk6sPr4prnClm+68MHFu8amwO4q5sb0TLAS97QIDcpbmyDd12kE6mBIIvwhcfgNrihJY4hzndbK45zNwQ5w7RuPWW3hNvdRtLBvaxznufUFQg5tTchs5Zmwk9UcVnKcomK8HUwsba2XiKb3FtOnUohvrNJDxEaAmSZ3XmbarMNZr6tMhzg4uYajXNcHOEwWPsZkkEHmu7wMvDnh0Do2l7c06k+q1tzJEaDRZW3qVIub0tFj3Bstc12Ut6zcoM3McCCBZZ5I2pamlgbMpkOqUMNVMlrX5XsfcRJ65zgASNRrosPHvpuLzlqUXNMm9MAmWiMoFzLpj+UkrSwW3qVHAuoh5NXPmFzOVzwZlulpsNwVv0d2gKtCs6qBUfSY00uqM0wZyWmbcVqJmO0mL6efV6mJLXCHFhJ0O7S4BkEgbgiwOCxVZpNIANbIaC6HAg5ibid+q6H9urNcTTY1rSAY6MO62WQSc4BvG5WamNrB2YNOZ0yWtaJdppm15LeV5eDCsfLm8PSqEio+vT6Zrpb1hAM9UkuHW6xjLBA9iDB0KzpNSq1xBBJa/OQ0kZibTlGYf8hZH6TVqrGB7mlpLgB+7YHHq5iCQDpBPdKxOnrFrSGlzQ4ucYgfcBndlGVtuKlVHXk27dnst7jQDWBz3OJGUNYWtg6zllpOSdQqbdhOqgdDQvcPc4tDW/h6w0tmF+HNQ7Mx4q1S2ixzD1agbT+6RAcACJ3nrH8Wij/aMRle2HzVysdaCTSIcW63cLW9izjhP1rL9B/wDpt+9w/NHzSWU7Y2In/p1v/j/+qS69/WLj45jFggzNzbUaefcn2WWgkuIuIEzxE6LvP/T2FJu2f6h8k59H8KBZgB5ut22urjnEMzjbjdqVg4gggyANb6RqdyfAVgx7SInQbxcjXnr4rsK/o/hj9xsjQdJA74EwpML6PUAZcRY/dMW3b9eYWp/SKZjCfSpiNouNmvzOvY5dRxg6fRZeyMXlxFV9QtDA0tcJGVweRYdhAsutOysKRBk9lRw53yuCuU8DhBTLcpiDA6R8E7ib8ZWYyxhdZpymOqUqlFzQacmm0HKGhxhwJdGug0Vn0VxlKnSyB7XQSQ3IS6ZcT1o/mN911tfZuDzEijOoE1HkxAjS2s9yCnsrCNH/AEm8dX68dVeSEjCfEom+keGLb1mtB6Qx0TjdxmbAiQb8zqhrbfwhJmvqIBFBxPq5fw8b34RoiqYLAjVjPAa96npPwjbinSmIJyiSm8ek0clXFNziWOL2TmlzC06mSQearjBdIRdo5gmCBa86dq7p2Pw+mRnc1qLB7Sw7CT60tIhwaYn8NraDwWp/S48EYV7cJV2ZUdlDAcruDhA03k6fJAdlOBDcroP3jAs0XgkxvHsXojtv0bZRTEZf8NsSBBgRYHgqo2tR/EBBJjKIHYFzufjdR9cJ+wuza3tljLFzABA0+ikdgoByZpsCYOW53EDs9q7yntihyPciO36PH2Jc/JKx+uUwPo/1QamQmfuhxJ01hvbvWthcCyTTeXQJPXZYg2ABEcN41WuNuUt0+0KsMZhmkloyknM6Abkm5PEq7ZfE1x+qrti4aQS4kSM2SQQBe2nuOqq470e6ZznUxVLZzMlpaQJOpdE7tCtvD+kGGYDDQJMnqPkn/jyUlDa1GoR0bocTBY9jgx3GHHqjvI13rnOU+Zh1iIiKhz+B9GKgbZ9VwBDhTc10Bwe0y0OG+CCQOBKtbZ9HauIr1ajc1LpHOfDg46nQECJgRddFTxdBhh7BSdvkAe0BTHHYf8YWN5u6XWKpw59Geju9zC7gS0QbXMvn2FQYP0eq53PbkeZPqvZz3kxp713wxdHv5fVCcVRHBa5Jn0msMHCYTE0CXsOV5jU04Fo0b1ZE2jmrdKttSBlqMqCIzOpteQRu6r4ix1/vonaNDl4ITtimJAcAIIsDN+az5m9So+qNSntYkEPpT/7UWkcZE8jz5qq70ex1R/SGoxr3CSWgs00ILWATbfwlah2nTdee/MRz3uUB2lSa2JMXiCJi9iQb6nxPFa/lP9U/j9Uj6O44xnrNbEwYBJsALuHAgXVduwsZPXxAy2JM0hfNYgZTwnduV2ttSi6Q4ZgdcxJGsnU8eShGPww0p0uXV/8ABbiMv+WZyx+o8dsjEOa9rsWypntlL6bR1eJ+IG9U8PsSsaLaTq7MsnMz9ohgbcy0DeXRrz3q87bdIaU2Ech/4hQ1Nu04/wCm3wCTjnPojPCPatg/RkNeSK7WuIIzMrG4dwDDx47wEdb0Xa67sYCZ1NRzsoINxLTe2/x3KRvpNuaxoTv9JXR6rfD6pGP6fEnP8/qufRaj/wB4H+t6SI+kz+A896S1p+nxnf8AP642sHz67v8AkU+Ha6fWd4lTVAlSavTxw8vLK7SDvxu8SrJaTq4+KqsKmae1a1Y3kZpfzJxS5z4oS7n7U4epqnJIhS7UhRSzlOHHyfompvJhQ5I24cJZuz2pw/zBVpNkoptHkhA5o8n6ow7zCYvQtEWjgPPcgNIclK6pz9qjzjyCVTYdNjeSPIOHsUbT2+wIs44+1E2S5QhdG4+36oMw8goHpS7JWqVroVei/KQS0OHAuifC6qVsZiNGsoNE2s5x7yXfBYn5TrjMfW/QxzgMpDXt/A4SBzbvb/SQncyk8jIXU3GbPI6Owmz5AE6dYDtK5+picWfv0gP5aLB7UhUxX8S4f6WMHwXKfxm7x6do/bGqym21jcG+kYeINjYg66G27mFVa48faswnEb8VW/5QrFKREy7iTqeZXXDHKv5OOeWP9ZXXO/mQzzPioBUHFIPHat05bLD3jyZQdJaLqMkxoELn218FKXYJaOCHuTOdy8UJWmbkRPmVG48ki5CXK0HCTkMoS5FK/JJDn5pIIiU7UGdO1ykFLDXI844hVRUHM96kbU3hsdzfhdUpOKnCfAoxPD2/BQGtxI9qQq8iUplYJ8ymg8PYoOldubCHOd7vghS5cb48ETe1Ug8bpPYfqlmG/L36+5Cl2RxSLh5n5Ktn5+e9NnPalJSzn7AhNXvVZzzxjtj4oS/v88irS0tGqBqPGfepG1uXgFRFTu7Qfennn4/VKWl41fP0NlG6vzPiPgqwI5+ewps43RPnipQsityjtv8ABLphwJUGfhHilmm11aROagHAd10LsQ3efZ8FFbj58Eum4JRSXpks/NQdITwSHb8UpaTF4+sX9oT9Lz8Sq3SRoB55IelPH4fFKWlsv5geeSjfX4SeyVXc4f3SFbmotJXVTy896TXnyD8lD03b7EJcqlJ3P83Q5uCgLvPkpdIUKSg+f7JnOUPS+f7pShQjVKSDMUlGqOZ4pgB2qLMePj9E7VCk4eBpCfPP0hVw4bp89qfNPPthUpYDxxntv7gnFTg32fEKtm4x4J2vB0JPihSyeZ9n0TQI0lRT5/shNQcCfFGaT9KPP0R5z2DmfmqwqOOhjzySDSdXCe/3FFpOXj8U/wBIPgl0nAeIhQ2HE9hCLOdwjtF/cqkwMOKEvHEHs1Ub3cZ9nwKWc7jPnmi0maZ0aR3/ACKRf/MPFRGTrI93u+KcH+ru+qCXPzMcvokHjjPbB+qi9niPomLvNkKTZ+z2e5M5zuHu+aiLx2+Cbpf5fYhSYMG8+exPICr9pjxSFQbj7ESkxPd3/IocvmT80AcPxdyU8PEQi1KTJx0/1QnJ7fafaFX/AKvEBJoHLuMIqU1RugeKQ/1e0H3oDUHH2/VAXoJSQPMJuk8z5CiHd4BCXwi0lDvMfFNPkqLOmPmCUKTZ0Dqg8/2UduPj9UUqKfNyKSHNzTolBzHklbn8FHrx96eeR9ykN0kk7rd0/FPJ3u9nyUJf290fFPJ59/koJhU7/BO55UI5z/x+qcPaOKJQ83E+CNp4H2j4qE1Xbr+e1DM6iPBBaLuaA1RwBUDWjmjmOXff3q2mqRtX8I9ieSePYR8lGavM9/1Sud/vHvQpJMcfd7CkKk6Hx+ai6SOftSdVdwahSYHsKTnjh7FBc7jPcE88iEKSg8PYm7j71FlB/EPai00IQobQOJRl3kwq88we0fJIk8YVKT23+xN0oGjj3/VRSRz7ChNU/wB0KTB86lp7PkmL+AUWU/hHbI+SfM0fdE+e1RaSAHeXDzzhIVP5ie1qjNUnSR4fJMJ3iUB5+c90JF3b7UBqcAe4IQ7+YjkQPkgkLkJdHFvgfgkTx9iYP5keCAm33z3J7Dl4qIvHLwQZ+EoUmz8D4pj390oM3JDmB+hUWksnifBJRx2pIUDNxHh/ZO1gPHxKjNc/hKYvJ1DvPNRpM5zRaT4py/h75UTWDn709hunxCAwXdvajych4fJRdNz7tUPSDjHZ9FUpOSPMphV5ee9RB3YfPNLKT90exCkhqnh4fJMCDuPsUZIGrSmLgdQO/wCiL0msNHX7fomylR5G8fD6hKeBjzyQSid7fPejnu71A1zuZHaE5rAcfh7SiTCbtumNbLukKua4PLvCdvJ09qGqU4gHTw/sk2pyd4fNBLuI89yWc9vehUJw5v8AeAln/D7yq3RjfI7x808jiT2FUpPl45h3/AJdKPIKhk8/D6J571LSkmcn1Xd1kxqEahqrVXjhHMeZSZyeOXko1SyI/CD7E+Ydnj7lXcDxBTdJuMd2qFLJq+boTVPCe/6Ks4uHEjt+GiQad3tCFJs/8pHemLu3wPvCCT9D8LoC48D574QpNPb3Ji7n8D4KHu89yKPJ/siivv8AiPcnD+fjf6qLN5EH3QmdVG/3FQS5jy9qSh6v4venQaH2RiB/gV/yn/pTHZmI3YfEfkv+ISSXLkb1MdmYn+HxH5L/ANKB2z8Vuw+I/JqfpSSTkNRM2Xij/gVvyqvxaiGycR/D1/yn/oSSTkNSOzcR/D1/yKn6VG7Z2K3Yav8AlVf0pJJyGsDZs7Ff9iv+VU/Qn+ysR/D1/wAip8Gp0leQ1CNk4j+HxH5NT9MIhsuv/C1++i/4NSSTkTU7ti4jdQrj/af+lB9lYkf4Ff8AJqfpSSTkNSOycQf8vX/JqfEJHYtcf5at+TV+ASSTkXU32LiP4euP9qp+mUvsvEf9jE/k1Pi1JJOQ1D9kYn/sYiP/AGX/ABapBsnEb8PX/Kf7w1OknImpjszEC37PiR/tVCP/AKoTsrE6/s9c/wCy+fDKkknIupDZmI/h6/5FT9Kf7NxH8PiPyan6Ukk5JNYD9lYndQxHYaL/ANKf7LxJ1w1b8moD3dVJJOQ1IbJxA0w+I7OiqfpT/ZeIP+XxI/2qn6Ekk5DUDtk4n+HxB/2n/pSbsrEj/AxPfRqfpSSTkNRHZdc/5fE/k1PkmOycR/D4j8qp+lJJOQ1N9k4g/wCXxHfRf+lONlYj+Gr/AJLx72pJKchqH7JxH8NiPyH/AKUkkk5F1f/Z"/>
          <p:cNvSpPr>
            <a:spLocks noChangeAspect="1" noChangeArrowheads="1"/>
          </p:cNvSpPr>
          <p:nvPr/>
        </p:nvSpPr>
        <p:spPr bwMode="auto">
          <a:xfrm>
            <a:off x="155575" y="-108347"/>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436" name="AutoShape 4" descr="data:image/jpeg;base64,/9j/4AAQSkZJRgABAQAAAQABAAD/2wCEAAkGBxQTEhUUExQVFhUXFxQYFBcYGBodGhcYFxUXGBgVFxoYHCggHRolHBUUITEiJSkrLi4uGB8zODMsNygtLisBCgoKDg0OGBAQGzQkHCQsLCwsLCwsLCwsLCwsLCwsLCwsMiwsLCwsLCwsLCwsLCwsLCwsLCwsLCwsLCwsLCwsLP/AABEIALgBEgMBIgACEQEDEQH/xAAbAAABBQEBAAAAAAAAAAAAAAACAAEDBAUGB//EAEYQAAEDAgMEBgcFBgUDBQEAAAEAAhEDIQQSMQVBUWETInGBkfAGMqGxwdHhFUJSk9IUI1RigvFDRHKDkjNT4hZzorLTY//EABgBAQEBAQEAAAAAAAAAAAAAAAABAgME/8QAIhEBAAICAgMBAAMBAAAAAAAAAAERAhITITFBUQMiQmFS/9oADAMBAAIRAxEAPwD0AFFKjBRAogwU4KCU6oOU8oJSlESSlKCU8qgpTyglPKA5SlBKUoDlOglKUBpIJSlAaZDKUoClNKGUpQFKaUMpEoHKZNKElARQppTEoEUxTEoSVQiUJKRKEqhEoCUiUJKIYoCURKAlA0pIZTolLf7Q3iETcQ3iFzDNptO89inGPHm/uTSE3l0YeOKLOFzoxw4jwUjcd/MFNF3bvShI1Vjtx3Mee5F+3cSFdTaWv0iWdZIx/MIhjeY8fkmqW1c6cVFmftVtQmGIP4gp0121c6fOsd2Lduv2FR9NU5q1CXLdzJZlgOrvGrhx9ZQfaR/F7/mkY2XXl00pSua+0zxKJmPnR1+cpqRk6PMhNQcVg1MeWetF9L/BB9pOiQy3F1u+5WWnQdKOKXTDiufp7QeRIa09jkL9o1AAXQ0ExpN/knR26E1hxQnEBc67axgQZM7mov29/DxLR8kuCpb/AO0BP0o4rCGKfJtu1jX2oW4yofukd31UvFalvGsOKjOICxnY4jUHvaY8dEI2qDPLXVW4Kls9OmNcLIG0L+q64kCIkcRI0ULtrMmDYq3ilS3BVCY1AsRm0Wk/KfkgqbUYDEweBHgrcJ223VAhNULC+0m/iHnvUgxrYnNA45XR46JcHbWNQJi8LG+0G/iaf6o9hCZ2PHL/AJD5J0dtjMksT7Sb/L/yCSFSxqeLcZIBk69UE2vaBbuRnFDMC9roGoBynlu17lnurV2yXC03M37LG+oUDdsuJAyieea/DelylQ2hinOENa0N4k9aOZ+itDEdUBzWkD+dw9wWDVx7nNB6MNi0ib8zmmFdwYDmA9IwSfvESOOg37lnLJYxhbzmZAgci4z4tTDFRbMO9t//AKoajaFv3zSbz+7iHT1QJdf6KgKuaQIcRwynTs0CR+lk/m1aOILiGtgkzugCOJICmoVcxAJy88jvfCr7No4fo2ucR0uYN6N18xJAENA0uNde5QVsI5j5dSmmHdY9XSeESpyX4NIhfdi2iQXacbX8VE7HwB1uB4a/BFhsLRqOtEjda8dkE77KnjNk02ZjVqOaALAAEuNpAj1W3OvBN10XBtFxE/E/NEMU90CRcWGYXjesrBbOolzXtqZ2BwlpgmA64c0cY71YxuIwximGVGVBIYWvAbJBtmPcY5ptfgjCmrhKDn5ogkRo63aeItqlisO5gBLmEfiBbA1kOzETFtOIVnYpbQY6k+kXEuPWDS7N6tnWnW4tHis3aWxn1X5GBzo6zXCRY365iAYaYXOM5vy3pFeBsqUXS1j3PeTDCGkDsiLnfrEKvjaD6Zy1HBu8GPWF+sOImfBVsZg2tqHoc4ylxaT62S/WcSJkBDVDgB0gEtDpJHqjMMuYRbWfFaifkpONeYWiGFzQHU3kx6hcIPPq+5JtSm5paB1u0kjj1YCNmBaWjKGZiCSQSA0BpMetFxG6UDcBU6Nj2tEPcWtyveTLTBJGbdIU2XUwxL29VrweAIv2W7EX7c5gl8GfVIAmRreQO4q3TwRc0BtOpDmtlxdbODDoJGnanpUKjmP6TpHBmUU2GRxkyB1rbgpOUR5WIUsXtBr4vUIEkgwABuiAVZ2bttlNpyU2zN8x6xBtDXFvZbmo+mpAta6nkj1ozuc7KQSSPukCTAskzDU2ue4vNWkHOp0wDd7i12So0g3AIBiykzFVK1PmAVtoVKvVghoG5wvvHWIF+fJLDbQDXATB3y98TpBzW7TpdX9m7WouZ0Qw5NZrXSWgm4BFwbxfTksvE1gC537NSJEQKjQGkyOrM6H5JHdwk31LaqB5600N0/v6cHgMrXH3XVLD1qT9cgnQAuniYDu1a/S4OqHB1NmdrawbqRM9UEibnKdLwNyt0/R3D1sn7O1jHNbTNTqv0e0FpBJvZru2brnGUe25iXOvwrGS7M6IO7he14CzKbXOGZtQASS0Fx4ngFr+kdNtElzXu9UkAwJANyYaYNxEfVci/bNRxADA4z1TewNr3jfv4LpjEszMNqnTqg2MkXBY4SCf9RAi553Vmph6r3NnNcHpHFwJzGTIvP4d+5YWJq16PXcxgBnrgMMnfJbvV/B4yrXMUXveG5TVmmbNMyJAjgN0zZSb8wdeJWaeBAeBUqAE6dfrTFgBG9C6vVYCC9pbrl6QmCODYjgdNys7Qw1KiadSjlq5cxeD1MpaOqWh3Pjvaud2vtJz3/vGwDDosQJAuMthOVTGZlZiIWm7VcQQW090uySbXgW36RohxWPYKrnUx1PutfcxliCYEnsWFUq30McYIBjggbjpkBug3Tb2rpXti5bA9ISLDC04FhLAT3k3J5p1k9I78J896SVCXIcdtOqHetBbaIiCCbj57078pHSB9Qv1OZovOpELRdgWveyrUEh3WDQ6AWkSCYHEzuWgzZ7XSKdNwETOc3aCOIjXgukSzTO2hjaZYMmZp6trjfJFxujXkpcPjnNJa0NILp6zSdwESD1RqZVL0iosYGmHZhYguJteLQOa0/Rd0ueeiNQZWWvEndPcrl3CRdrVfEB1IhwaCXF2aCL/AIWzumQi9GsBSd0lZznEhwa5sWhzQ7hO/wBis7RpuexzTSpscYLJnMOThBJNomFj4CliKeJYxzRd4zOmxaXNm0TMHw8Vzrrpu7ntt4+jRc2Q11Mi4LbGQ3MN0671zjcZ+7AMurCoblxMMyCNbazvK7LFYyg17muoMBBdeLHcDYX8Vk7WoUajXFjHNMZmEaXgQSRdsgq+knyxsM6q4ZgwuIcPVB6pGbW1hAIWp9queHPfTa17CQWw6TJJm+nugBZ+D2vi3ObQAbnaIhwAMNbAF+C3Nj0n9EYOZxBY8tAc1pMiJb2jUqa+5WMq6hit2vVZmdTYGB46zsstdGYXkRvd39i1cV6VNexhjK8huZjYDSZbcHuBvpAvw0G7PdTosotOaBVNdphxa/pHDKMu4tINpE9qWB2JhXAdGz940ddj4B3AwCAYnRZimsrpj7Fr0zWFam2q7K7OTmkUyKhhxERHq6krT2ttKoKzqlMnLUiHHMMwaA2RGpzNco2/uHONKk6QTYAZOMSBESq42ualQirS6J2Y9YOJZLiRckGBNpmLjRMoub9NY9Ql2nUq1HZi8ZgALGRH4Zkg8d6r7VYwsjruJ1cBeS1pIADdxBvwPJXdtbGbSpSS6m7Wc7YeA4yaf4oOsLKoYar0ZqUqjndII6w1y9UmwI5dyzjlHXazH2B1MFTp0WdcS4OLuu4EEOOXqiMpDY7bFaWy/Sotoln7PLWh3RkB3rEtLnkk69SZG8lUtgYNtStUbihBbTPRZbfvSWgNOWSR22XVU6ddrGuB6VlRoNUANbndc6znBaeFtbLOXmlxi+2dsGp+1MrueX0zmaQwCQQ8m1xxtZbWIb+zFzGOhjhmhs5mlwy2Lifb7JWPWwVWp1crh91wzt3ERGkECLjfeVndFiMQ59SrVyspNFhALwHQQd0zviTayTt59J1C3t7ZeJDM4rZh6ozNgPLSZcLxm6twuaOycS9xiMzdYcB4QbE7l6HQx73UKOVodBeaTntzB7nudIcJ/wBcGNBuWVtbHVhmGdji0wIaQAD+EOAjs5b7JGc+zSJjpj4ParcK6mega52fM/K43zNLBScYs8GSdRfvG/s3o8TWdkAps65DarCAP/5SdHwRvmy5vbO067qILmQQ6BAaZaGjrQLgTInkr+xq9V+GFTEFz3OkUswjKwyBOYS4dWxbI3SpEdrM0stomnUFSnkpwWuexokPyzBcCBJgn6KvjNnvqOc0VC11R5bGSoGAO9WXhuWBmHdyUDGlp3ObAzCAC5uaXNLo3iQDukocHtyoaho1HOpZAQRPOBcyMwFrWsOC1MVPUJdx3LLpUajS9orNeaRqAtOaC1gix3iRYFWsJ6JvFJtd7mdHVAcwNMm4JhwIABERYqXbDWhsMhwf62YgAEXgFrILidx+Nu89GMU1+z2CqGFzWVaYBA+6CAIOhIyqfplMRUJGMTNz3DkKuxMKQIYGg6kvzvET6oGhJGpAF10FHbwY79y0NYGw4QG6A3IAsZPFc7Vw8Oa51LKwyA4sbBIdpIHDmsfH7SILqbGx1m9YFgG4GOppPxsVrHH/AKkzmP6w6zG4ZtSm2oRUOSwOckGXNJDiGj8R3rk9t7LFNjajXlxeZy5ZcACWiSLbtI0WzszAYitRzsqhuTORTL2y1rXE5oI39sIAQaAJrHpWzLYAJa42IeHaANFoGp1U3i6hYwmu3N7L2LiMSx/XbTp07jpn5AXETlbO86nQc1rbE9AKtZj6jq1NjRMjKSbCSd1uyZvoug9I/R2kaVJ7ajXhxmNToM5L2zMO5WlZWwMGxhe6n0YqgObmFUCWupukNBu4yN06rE5zVtaQxn+i9QEgPpkcetfn6qSuu2hVk/u3jkDYchZJde/jGn+o8AKYAs85QGiXA6AaDsG7cSrtOhT9ZrQCSCCTpIDYE2sb8bwuGdjXNOQXEEvJAvzV7Ym1TVqClU6zQHFggHKSRMCRAOpvuC7Rl8cJxn2r+keMbUrOc0ZGgNGXU9Xjczqd60vR2oX528Qwth2X70E5ogQD7OSyvSTCtbVytGSdZ0IGWN5g6+Ku+jGIpsxAa7rU8jm3i0xe/f4lWYmpWKtvV2BvWj+lxkgxveJnTfbmoxhunGYVWsdDfWEnfoQRyXWupUqbHHo2GwnqiTFhHPRcaMe6tWc2m1rLOzA9W2gndYubw11WIy9LNyjwwc3MKk2e6IbDXNa4Q7yd63GbdoVAGBha5gaA4BsgxGUEyclhrfXvrelWBo0qHTU6oe4OAdTDm2BJaTbXRp/q3wovRHCsdRbXA/eZnC5JDsr/APUBMyI4N4ysZRc/43E1H+th+yqj2ip1CYLqbswJBBdBBDeM6Hesf0e2v0FN9F7Yd02Y3vJY0ZpNolpEz4b9aptF8wKVaA4+qGASJBjK4CL6KhtPAsflyCmx4lzs7i1wsCDEcS65tpzW9IY3lc2visUxzmZCG2OYOn7uoIJgX4qi/ar3EdIwExAJe8AgH+U81mYvHucIlpdlyknKJvfKdYiFhZ7EGRHCxWary1OV+odw/bnRtLXBjs5c63Y4ZWxAi/hC5/Eekri/rtAaTYCQB4G+4yZWRTfLQCDIG4RMHzdVunE+qDpunxT2Qu1scahJzZWiYbJIA3BoPZ7l0Gwdp0OjpU6jnF0vDi2SBvpzmdl1zCwFiLhcPVuTuFzAtwWhgq7BunLBDd5Np5xZM8ejGal6rtfAtpik6k4RUk+qDo0m2WQLns6ovqDiY70hrUhla8FrfVaWkBpNy6DAkzpG9YlDb9R9mOaHEjK1zTDWiSGNh1hJPO/FVMZj63TZ3BtPSwZLCQIzdYkyeZ7lMfzmIbyziZpq0/SSsSA+XAGXQSMwmcroItusRuSxW2WihUAp5HZ2lh1blzS4EkyddTJsFVbjHGZZLnRBZ1d7fusEGRmF95Bunrm+ZjnAxGUggg2H3iQTrccFmYiZ7XGa7h0fo5trJSYXuL5LHx1TkIL5AmC24fI62tlfx3pIyq97xSdJlrXg3FrS13PL4mCuIfVqNDm1Q4ZmkjMBJBgBwlskXGhGtiEqALS5xc/NMw1xad0iZ56Jx4Jtk6sPr4prnClm+68MHFu8amwO4q5sb0TLAS97QIDcpbmyDd12kE6mBIIvwhcfgNrihJY4hzndbK45zNwQ5w7RuPWW3hNvdRtLBvaxznufUFQg5tTchs5Zmwk9UcVnKcomK8HUwsba2XiKb3FtOnUohvrNJDxEaAmSZ3XmbarMNZr6tMhzg4uYajXNcHOEwWPsZkkEHmu7wMvDnh0Do2l7c06k+q1tzJEaDRZW3qVIub0tFj3Bstc12Ut6zcoM3McCCBZZ5I2pamlgbMpkOqUMNVMlrX5XsfcRJ65zgASNRrosPHvpuLzlqUXNMm9MAmWiMoFzLpj+UkrSwW3qVHAuoh5NXPmFzOVzwZlulpsNwVv0d2gKtCs6qBUfSY00uqM0wZyWmbcVqJmO0mL6efV6mJLXCHFhJ0O7S4BkEgbgiwOCxVZpNIANbIaC6HAg5ibid+q6H9urNcTTY1rSAY6MO62WQSc4BvG5WamNrB2YNOZ0yWtaJdppm15LeV5eDCsfLm8PSqEio+vT6Zrpb1hAM9UkuHW6xjLBA9iDB0KzpNSq1xBBJa/OQ0kZibTlGYf8hZH6TVqrGB7mlpLgB+7YHHq5iCQDpBPdKxOnrFrSGlzQ4ucYgfcBndlGVtuKlVHXk27dnst7jQDWBz3OJGUNYWtg6zllpOSdQqbdhOqgdDQvcPc4tDW/h6w0tmF+HNQ7Mx4q1S2ixzD1agbT+6RAcACJ3nrH8Wij/aMRle2HzVysdaCTSIcW63cLW9izjhP1rL9B/wDpt+9w/NHzSWU7Y2In/p1v/j/+qS69/WLj45jFggzNzbUaefcn2WWgkuIuIEzxE6LvP/T2FJu2f6h8k59H8KBZgB5ut22urjnEMzjbjdqVg4gggyANb6RqdyfAVgx7SInQbxcjXnr4rsK/o/hj9xsjQdJA74EwpML6PUAZcRY/dMW3b9eYWp/SKZjCfSpiNouNmvzOvY5dRxg6fRZeyMXlxFV9QtDA0tcJGVweRYdhAsutOysKRBk9lRw53yuCuU8DhBTLcpiDA6R8E7ib8ZWYyxhdZpymOqUqlFzQacmm0HKGhxhwJdGug0Vn0VxlKnSyB7XQSQ3IS6ZcT1o/mN911tfZuDzEijOoE1HkxAjS2s9yCnsrCNH/AEm8dX68dVeSEjCfEom+keGLb1mtB6Qx0TjdxmbAiQb8zqhrbfwhJmvqIBFBxPq5fw8b34RoiqYLAjVjPAa96npPwjbinSmIJyiSm8ek0clXFNziWOL2TmlzC06mSQearjBdIRdo5gmCBa86dq7p2Pw+mRnc1qLB7Sw7CT60tIhwaYn8NraDwWp/S48EYV7cJV2ZUdlDAcruDhA03k6fJAdlOBDcroP3jAs0XgkxvHsXojtv0bZRTEZf8NsSBBgRYHgqo2tR/EBBJjKIHYFzufjdR9cJ+wuza3tljLFzABA0+ikdgoByZpsCYOW53EDs9q7yntihyPciO36PH2Jc/JKx+uUwPo/1QamQmfuhxJ01hvbvWthcCyTTeXQJPXZYg2ABEcN41WuNuUt0+0KsMZhmkloyknM6Abkm5PEq7ZfE1x+qrti4aQS4kSM2SQQBe2nuOqq470e6ZznUxVLZzMlpaQJOpdE7tCtvD+kGGYDDQJMnqPkn/jyUlDa1GoR0bocTBY9jgx3GHHqjvI13rnOU+Zh1iIiKhz+B9GKgbZ9VwBDhTc10Bwe0y0OG+CCQOBKtbZ9HauIr1ajc1LpHOfDg46nQECJgRddFTxdBhh7BSdvkAe0BTHHYf8YWN5u6XWKpw59Geju9zC7gS0QbXMvn2FQYP0eq53PbkeZPqvZz3kxp713wxdHv5fVCcVRHBa5Jn0msMHCYTE0CXsOV5jU04Fo0b1ZE2jmrdKttSBlqMqCIzOpteQRu6r4ix1/vonaNDl4ITtimJAcAIIsDN+az5m9So+qNSntYkEPpT/7UWkcZE8jz5qq70ex1R/SGoxr3CSWgs00ILWATbfwlah2nTdee/MRz3uUB2lSa2JMXiCJi9iQb6nxPFa/lP9U/j9Uj6O44xnrNbEwYBJsALuHAgXVduwsZPXxAy2JM0hfNYgZTwnduV2ttSi6Q4ZgdcxJGsnU8eShGPww0p0uXV/8ABbiMv+WZyx+o8dsjEOa9rsWypntlL6bR1eJ+IG9U8PsSsaLaTq7MsnMz9ohgbcy0DeXRrz3q87bdIaU2Ech/4hQ1Nu04/wCm3wCTjnPojPCPatg/RkNeSK7WuIIzMrG4dwDDx47wEdb0Xa67sYCZ1NRzsoINxLTe2/x3KRvpNuaxoTv9JXR6rfD6pGP6fEnP8/qufRaj/wB4H+t6SI+kz+A896S1p+nxnf8AP642sHz67v8AkU+Ha6fWd4lTVAlSavTxw8vLK7SDvxu8SrJaTq4+KqsKmae1a1Y3kZpfzJxS5z4oS7n7U4epqnJIhS7UhRSzlOHHyfompvJhQ5I24cJZuz2pw/zBVpNkoptHkhA5o8n6ow7zCYvQtEWjgPPcgNIclK6pz9qjzjyCVTYdNjeSPIOHsUbT2+wIs44+1E2S5QhdG4+36oMw8goHpS7JWqVroVei/KQS0OHAuifC6qVsZiNGsoNE2s5x7yXfBYn5TrjMfW/QxzgMpDXt/A4SBzbvb/SQncyk8jIXU3GbPI6Owmz5AE6dYDtK5+picWfv0gP5aLB7UhUxX8S4f6WMHwXKfxm7x6do/bGqym21jcG+kYeINjYg66G27mFVa48faswnEb8VW/5QrFKREy7iTqeZXXDHKv5OOeWP9ZXXO/mQzzPioBUHFIPHat05bLD3jyZQdJaLqMkxoELn218FKXYJaOCHuTOdy8UJWmbkRPmVG48ki5CXK0HCTkMoS5FK/JJDn5pIIiU7UGdO1ykFLDXI844hVRUHM96kbU3hsdzfhdUpOKnCfAoxPD2/BQGtxI9qQq8iUplYJ8ymg8PYoOldubCHOd7vghS5cb48ETe1Ug8bpPYfqlmG/L36+5Cl2RxSLh5n5Ktn5+e9NnPalJSzn7AhNXvVZzzxjtj4oS/v88irS0tGqBqPGfepG1uXgFRFTu7Qfennn4/VKWl41fP0NlG6vzPiPgqwI5+ewps43RPnipQsityjtv8ABLphwJUGfhHilmm11aROagHAd10LsQ3efZ8FFbj58Eum4JRSXpks/NQdITwSHb8UpaTF4+sX9oT9Lz8Sq3SRoB55IelPH4fFKWlsv5geeSjfX4SeyVXc4f3SFbmotJXVTy896TXnyD8lD03b7EJcqlJ3P83Q5uCgLvPkpdIUKSg+f7JnOUPS+f7pShQjVKSDMUlGqOZ4pgB2qLMePj9E7VCk4eBpCfPP0hVw4bp89qfNPPthUpYDxxntv7gnFTg32fEKtm4x4J2vB0JPihSyeZ9n0TQI0lRT5/shNQcCfFGaT9KPP0R5z2DmfmqwqOOhjzySDSdXCe/3FFpOXj8U/wBIPgl0nAeIhQ2HE9hCLOdwjtF/cqkwMOKEvHEHs1Ub3cZ9nwKWc7jPnmi0maZ0aR3/ACKRf/MPFRGTrI93u+KcH+ru+qCXPzMcvokHjjPbB+qi9niPomLvNkKTZ+z2e5M5zuHu+aiLx2+Cbpf5fYhSYMG8+exPICr9pjxSFQbj7ESkxPd3/IocvmT80AcPxdyU8PEQi1KTJx0/1QnJ7fafaFX/AKvEBJoHLuMIqU1RugeKQ/1e0H3oDUHH2/VAXoJSQPMJuk8z5CiHd4BCXwi0lDvMfFNPkqLOmPmCUKTZ0Dqg8/2UduPj9UUqKfNyKSHNzTolBzHklbn8FHrx96eeR9ykN0kk7rd0/FPJ3u9nyUJf290fFPJ59/koJhU7/BO55UI5z/x+qcPaOKJQ83E+CNp4H2j4qE1Xbr+e1DM6iPBBaLuaA1RwBUDWjmjmOXff3q2mqRtX8I9ieSePYR8lGavM9/1Sud/vHvQpJMcfd7CkKk6Hx+ai6SOftSdVdwahSYHsKTnjh7FBc7jPcE88iEKSg8PYm7j71FlB/EPai00IQobQOJRl3kwq88we0fJIk8YVKT23+xN0oGjj3/VRSRz7ChNU/wB0KTB86lp7PkmL+AUWU/hHbI+SfM0fdE+e1RaSAHeXDzzhIVP5ie1qjNUnSR4fJMJ3iUB5+c90JF3b7UBqcAe4IQ7+YjkQPkgkLkJdHFvgfgkTx9iYP5keCAm33z3J7Dl4qIvHLwQZ+EoUmz8D4pj390oM3JDmB+hUWksnifBJRx2pIUDNxHh/ZO1gPHxKjNc/hKYvJ1DvPNRpM5zRaT4py/h75UTWDn709hunxCAwXdvajych4fJRdNz7tUPSDjHZ9FUpOSPMphV5ee9RB3YfPNLKT90exCkhqnh4fJMCDuPsUZIGrSmLgdQO/wCiL0msNHX7fomylR5G8fD6hKeBjzyQSid7fPejnu71A1zuZHaE5rAcfh7SiTCbtumNbLukKua4PLvCdvJ09qGqU4gHTw/sk2pyd4fNBLuI89yWc9vehUJw5v8AeAln/D7yq3RjfI7x808jiT2FUpPl45h3/AJdKPIKhk8/D6J571LSkmcn1Xd1kxqEahqrVXjhHMeZSZyeOXko1SyI/CD7E+Ydnj7lXcDxBTdJuMd2qFLJq+boTVPCe/6Ks4uHEjt+GiQad3tCFJs/8pHemLu3wPvCCT9D8LoC48D574QpNPb3Ji7n8D4KHu89yKPJ/siivv8AiPcnD+fjf6qLN5EH3QmdVG/3FQS5jy9qSh6v4venQaH2RiB/gV/yn/pTHZmI3YfEfkv+ISSXLkb1MdmYn+HxH5L/ANKB2z8Vuw+I/JqfpSSTkNRM2Xij/gVvyqvxaiGycR/D1/yn/oSSTkNSOzcR/D1/yKn6VG7Z2K3Yav8AlVf0pJJyGsDZs7Ff9iv+VU/Qn+ysR/D1/wAip8Gp0leQ1CNk4j+HxH5NT9MIhsuv/C1++i/4NSSTkTU7ti4jdQrj/af+lB9lYkf4Ff8AJqfpSSTkNSOycQf8vX/JqfEJHYtcf5at+TV+ASSTkXU32LiP4euP9qp+mUvsvEf9jE/k1Pi1JJOQ1D9kYn/sYiP/AGX/ABapBsnEb8PX/Kf7w1OknImpjszEC37PiR/tVCP/AKoTsrE6/s9c/wCy+fDKkknIupDZmI/h6/5FT9Kf7NxH8PiPyan6Ukk5JNYD9lYndQxHYaL/ANKf7LxJ1w1b8moD3dVJJOQ1IbJxA0w+I7OiqfpT/ZeIP+XxI/2qn6Ekk5DUDtk4n+HxB/2n/pSbsrEj/AxPfRqfpSSTkNRHZdc/5fE/k1PkmOycR/D4j8qp+lJJOQ1N9k4g/wCXxHfRf+lONlYj+Gr/AJLx72pJKchqH7JxH8NiPyH/AKUkkk5F1f/Z"/>
          <p:cNvSpPr>
            <a:spLocks noChangeAspect="1" noChangeArrowheads="1"/>
          </p:cNvSpPr>
          <p:nvPr/>
        </p:nvSpPr>
        <p:spPr bwMode="auto">
          <a:xfrm>
            <a:off x="155575" y="-108347"/>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438" name="AutoShape 6" descr="data:image/jpeg;base64,/9j/4AAQSkZJRgABAQAAAQABAAD/2wCEAAkGBxQTEhUUExQVFhUXFxQYFBcYGBodGhcYFxUXGBgVFxoYHCggHRolHBUUITEiJSkrLi4uGB8zODMsNygtLisBCgoKDg0OGBAQGzQkHCQsLCwsLCwsLCwsLCwsLCwsLCwsMiwsLCwsLCwsLCwsLCwsLCwsLCwsLCwsLCwsLCwsLP/AABEIALgBEgMBIgACEQEDEQH/xAAbAAABBQEBAAAAAAAAAAAAAAACAAEDBAUGB//EAEYQAAEDAgMEBgcFBgUDBQEAAAEAAhEDIQQSMQVBUWETInGBkfAGMqGxwdHhFUJSk9IUI1RigvFDRHKDkjNT4hZzorLTY//EABgBAQEBAQEAAAAAAAAAAAAAAAABAgME/8QAIhEBAAICAgMBAAMBAAAAAAAAAAERAhITITFBUQMiQmFS/9oADAMBAAIRAxEAPwD0AFFKjBRAogwU4KCU6oOU8oJSlESSlKCU8qgpTyglPKA5SlBKUoDlOglKUBpIJSlAaZDKUoClNKGUpQFKaUMpEoHKZNKElARQppTEoEUxTEoSVQiUJKRKEqhEoCUiUJKIYoCURKAlA0pIZTolLf7Q3iETcQ3iFzDNptO89inGPHm/uTSE3l0YeOKLOFzoxw4jwUjcd/MFNF3bvShI1Vjtx3Mee5F+3cSFdTaWv0iWdZIx/MIhjeY8fkmqW1c6cVFmftVtQmGIP4gp0121c6fOsd2Lduv2FR9NU5q1CXLdzJZlgOrvGrhx9ZQfaR/F7/mkY2XXl00pSua+0zxKJmPnR1+cpqRk6PMhNQcVg1MeWetF9L/BB9pOiQy3F1u+5WWnQdKOKXTDiufp7QeRIa09jkL9o1AAXQ0ExpN/knR26E1hxQnEBc67axgQZM7mov29/DxLR8kuCpb/AO0BP0o4rCGKfJtu1jX2oW4yofukd31UvFalvGsOKjOICxnY4jUHvaY8dEI2qDPLXVW4Kls9OmNcLIG0L+q64kCIkcRI0ULtrMmDYq3ilS3BVCY1AsRm0Wk/KfkgqbUYDEweBHgrcJ223VAhNULC+0m/iHnvUgxrYnNA45XR46JcHbWNQJi8LG+0G/iaf6o9hCZ2PHL/AJD5J0dtjMksT7Sb/L/yCSFSxqeLcZIBk69UE2vaBbuRnFDMC9roGoBynlu17lnurV2yXC03M37LG+oUDdsuJAyieea/DelylQ2hinOENa0N4k9aOZ+itDEdUBzWkD+dw9wWDVx7nNB6MNi0ib8zmmFdwYDmA9IwSfvESOOg37lnLJYxhbzmZAgci4z4tTDFRbMO9t//AKoajaFv3zSbz+7iHT1QJdf6KgKuaQIcRwynTs0CR+lk/m1aOILiGtgkzugCOJICmoVcxAJy88jvfCr7No4fo2ucR0uYN6N18xJAENA0uNde5QVsI5j5dSmmHdY9XSeESpyX4NIhfdi2iQXacbX8VE7HwB1uB4a/BFhsLRqOtEjda8dkE77KnjNk02ZjVqOaALAAEuNpAj1W3OvBN10XBtFxE/E/NEMU90CRcWGYXjesrBbOolzXtqZ2BwlpgmA64c0cY71YxuIwximGVGVBIYWvAbJBtmPcY5ptfgjCmrhKDn5ogkRo63aeItqlisO5gBLmEfiBbA1kOzETFtOIVnYpbQY6k+kXEuPWDS7N6tnWnW4tHis3aWxn1X5GBzo6zXCRY365iAYaYXOM5vy3pFeBsqUXS1j3PeTDCGkDsiLnfrEKvjaD6Zy1HBu8GPWF+sOImfBVsZg2tqHoc4ylxaT62S/WcSJkBDVDgB0gEtDpJHqjMMuYRbWfFaifkpONeYWiGFzQHU3kx6hcIPPq+5JtSm5paB1u0kjj1YCNmBaWjKGZiCSQSA0BpMetFxG6UDcBU6Nj2tEPcWtyveTLTBJGbdIU2XUwxL29VrweAIv2W7EX7c5gl8GfVIAmRreQO4q3TwRc0BtOpDmtlxdbODDoJGnanpUKjmP6TpHBmUU2GRxkyB1rbgpOUR5WIUsXtBr4vUIEkgwABuiAVZ2bttlNpyU2zN8x6xBtDXFvZbmo+mpAta6nkj1ozuc7KQSSPukCTAskzDU2ue4vNWkHOp0wDd7i12So0g3AIBiykzFVK1PmAVtoVKvVghoG5wvvHWIF+fJLDbQDXATB3y98TpBzW7TpdX9m7WouZ0Qw5NZrXSWgm4BFwbxfTksvE1gC537NSJEQKjQGkyOrM6H5JHdwk31LaqB5600N0/v6cHgMrXH3XVLD1qT9cgnQAuniYDu1a/S4OqHB1NmdrawbqRM9UEibnKdLwNyt0/R3D1sn7O1jHNbTNTqv0e0FpBJvZru2brnGUe25iXOvwrGS7M6IO7he14CzKbXOGZtQASS0Fx4ngFr+kdNtElzXu9UkAwJANyYaYNxEfVci/bNRxADA4z1TewNr3jfv4LpjEszMNqnTqg2MkXBY4SCf9RAi553Vmph6r3NnNcHpHFwJzGTIvP4d+5YWJq16PXcxgBnrgMMnfJbvV/B4yrXMUXveG5TVmmbNMyJAjgN0zZSb8wdeJWaeBAeBUqAE6dfrTFgBG9C6vVYCC9pbrl6QmCODYjgdNys7Qw1KiadSjlq5cxeD1MpaOqWh3Pjvaud2vtJz3/vGwDDosQJAuMthOVTGZlZiIWm7VcQQW090uySbXgW36RohxWPYKrnUx1PutfcxliCYEnsWFUq30McYIBjggbjpkBug3Tb2rpXti5bA9ISLDC04FhLAT3k3J5p1k9I78J896SVCXIcdtOqHetBbaIiCCbj57078pHSB9Qv1OZovOpELRdgWveyrUEh3WDQ6AWkSCYHEzuWgzZ7XSKdNwETOc3aCOIjXgukSzTO2hjaZYMmZp6trjfJFxujXkpcPjnNJa0NILp6zSdwESD1RqZVL0iosYGmHZhYguJteLQOa0/Rd0ueeiNQZWWvEndPcrl3CRdrVfEB1IhwaCXF2aCL/AIWzumQi9GsBSd0lZznEhwa5sWhzQ7hO/wBis7RpuexzTSpscYLJnMOThBJNomFj4CliKeJYxzRd4zOmxaXNm0TMHw8Vzrrpu7ntt4+jRc2Q11Mi4LbGQ3MN0671zjcZ+7AMurCoblxMMyCNbazvK7LFYyg17muoMBBdeLHcDYX8Vk7WoUajXFjHNMZmEaXgQSRdsgq+knyxsM6q4ZgwuIcPVB6pGbW1hAIWp9queHPfTa17CQWw6TJJm+nugBZ+D2vi3ObQAbnaIhwAMNbAF+C3Nj0n9EYOZxBY8tAc1pMiJb2jUqa+5WMq6hit2vVZmdTYGB46zsstdGYXkRvd39i1cV6VNexhjK8huZjYDSZbcHuBvpAvw0G7PdTosotOaBVNdphxa/pHDKMu4tINpE9qWB2JhXAdGz940ddj4B3AwCAYnRZimsrpj7Fr0zWFam2q7K7OTmkUyKhhxERHq6krT2ttKoKzqlMnLUiHHMMwaA2RGpzNco2/uHONKk6QTYAZOMSBESq42ualQirS6J2Y9YOJZLiRckGBNpmLjRMoub9NY9Ql2nUq1HZi8ZgALGRH4Zkg8d6r7VYwsjruJ1cBeS1pIADdxBvwPJXdtbGbSpSS6m7Wc7YeA4yaf4oOsLKoYar0ZqUqjndII6w1y9UmwI5dyzjlHXazH2B1MFTp0WdcS4OLuu4EEOOXqiMpDY7bFaWy/Sotoln7PLWh3RkB3rEtLnkk69SZG8lUtgYNtStUbihBbTPRZbfvSWgNOWSR22XVU6ddrGuB6VlRoNUANbndc6znBaeFtbLOXmlxi+2dsGp+1MrueX0zmaQwCQQ8m1xxtZbWIb+zFzGOhjhmhs5mlwy2Lifb7JWPWwVWp1crh91wzt3ERGkECLjfeVndFiMQ59SrVyspNFhALwHQQd0zviTayTt59J1C3t7ZeJDM4rZh6ozNgPLSZcLxm6twuaOycS9xiMzdYcB4QbE7l6HQx73UKOVodBeaTntzB7nudIcJ/wBcGNBuWVtbHVhmGdji0wIaQAD+EOAjs5b7JGc+zSJjpj4ParcK6mega52fM/K43zNLBScYs8GSdRfvG/s3o8TWdkAps65DarCAP/5SdHwRvmy5vbO067qILmQQ6BAaZaGjrQLgTInkr+xq9V+GFTEFz3OkUswjKwyBOYS4dWxbI3SpEdrM0stomnUFSnkpwWuexokPyzBcCBJgn6KvjNnvqOc0VC11R5bGSoGAO9WXhuWBmHdyUDGlp3ObAzCAC5uaXNLo3iQDukocHtyoaho1HOpZAQRPOBcyMwFrWsOC1MVPUJdx3LLpUajS9orNeaRqAtOaC1gix3iRYFWsJ6JvFJtd7mdHVAcwNMm4JhwIABERYqXbDWhsMhwf62YgAEXgFrILidx+Nu89GMU1+z2CqGFzWVaYBA+6CAIOhIyqfplMRUJGMTNz3DkKuxMKQIYGg6kvzvET6oGhJGpAF10FHbwY79y0NYGw4QG6A3IAsZPFc7Vw8Oa51LKwyA4sbBIdpIHDmsfH7SILqbGx1m9YFgG4GOppPxsVrHH/AKkzmP6w6zG4ZtSm2oRUOSwOckGXNJDiGj8R3rk9t7LFNjajXlxeZy5ZcACWiSLbtI0WzszAYitRzsqhuTORTL2y1rXE5oI39sIAQaAJrHpWzLYAJa42IeHaANFoGp1U3i6hYwmu3N7L2LiMSx/XbTp07jpn5AXETlbO86nQc1rbE9AKtZj6jq1NjRMjKSbCSd1uyZvoug9I/R2kaVJ7ajXhxmNToM5L2zMO5WlZWwMGxhe6n0YqgObmFUCWupukNBu4yN06rE5zVtaQxn+i9QEgPpkcetfn6qSuu2hVk/u3jkDYchZJde/jGn+o8AKYAs85QGiXA6AaDsG7cSrtOhT9ZrQCSCCTpIDYE2sb8bwuGdjXNOQXEEvJAvzV7Ym1TVqClU6zQHFggHKSRMCRAOpvuC7Rl8cJxn2r+keMbUrOc0ZGgNGXU9Xjczqd60vR2oX528Qwth2X70E5ogQD7OSyvSTCtbVytGSdZ0IGWN5g6+Ku+jGIpsxAa7rU8jm3i0xe/f4lWYmpWKtvV2BvWj+lxkgxveJnTfbmoxhunGYVWsdDfWEnfoQRyXWupUqbHHo2GwnqiTFhHPRcaMe6tWc2m1rLOzA9W2gndYubw11WIy9LNyjwwc3MKk2e6IbDXNa4Q7yd63GbdoVAGBha5gaA4BsgxGUEyclhrfXvrelWBo0qHTU6oe4OAdTDm2BJaTbXRp/q3wovRHCsdRbXA/eZnC5JDsr/APUBMyI4N4ysZRc/43E1H+th+yqj2ip1CYLqbswJBBdBBDeM6Hesf0e2v0FN9F7Yd02Y3vJY0ZpNolpEz4b9aptF8wKVaA4+qGASJBjK4CL6KhtPAsflyCmx4lzs7i1wsCDEcS65tpzW9IY3lc2visUxzmZCG2OYOn7uoIJgX4qi/ar3EdIwExAJe8AgH+U81mYvHucIlpdlyknKJvfKdYiFhZ7EGRHCxWary1OV+odw/bnRtLXBjs5c63Y4ZWxAi/hC5/Eekri/rtAaTYCQB4G+4yZWRTfLQCDIG4RMHzdVunE+qDpunxT2Qu1scahJzZWiYbJIA3BoPZ7l0Gwdp0OjpU6jnF0vDi2SBvpzmdl1zCwFiLhcPVuTuFzAtwWhgq7BunLBDd5Np5xZM8ejGal6rtfAtpik6k4RUk+qDo0m2WQLns6ovqDiY70hrUhla8FrfVaWkBpNy6DAkzpG9YlDb9R9mOaHEjK1zTDWiSGNh1hJPO/FVMZj63TZ3BtPSwZLCQIzdYkyeZ7lMfzmIbyziZpq0/SSsSA+XAGXQSMwmcroItusRuSxW2WihUAp5HZ2lh1blzS4EkyddTJsFVbjHGZZLnRBZ1d7fusEGRmF95Bunrm+ZjnAxGUggg2H3iQTrccFmYiZ7XGa7h0fo5trJSYXuL5LHx1TkIL5AmC24fI62tlfx3pIyq97xSdJlrXg3FrS13PL4mCuIfVqNDm1Q4ZmkjMBJBgBwlskXGhGtiEqALS5xc/NMw1xad0iZ56Jx4Jtk6sPr4prnClm+68MHFu8amwO4q5sb0TLAS97QIDcpbmyDd12kE6mBIIvwhcfgNrihJY4hzndbK45zNwQ5w7RuPWW3hNvdRtLBvaxznufUFQg5tTchs5Zmwk9UcVnKcomK8HUwsba2XiKb3FtOnUohvrNJDxEaAmSZ3XmbarMNZr6tMhzg4uYajXNcHOEwWPsZkkEHmu7wMvDnh0Do2l7c06k+q1tzJEaDRZW3qVIub0tFj3Bstc12Ut6zcoM3McCCBZZ5I2pamlgbMpkOqUMNVMlrX5XsfcRJ65zgASNRrosPHvpuLzlqUXNMm9MAmWiMoFzLpj+UkrSwW3qVHAuoh5NXPmFzOVzwZlulpsNwVv0d2gKtCs6qBUfSY00uqM0wZyWmbcVqJmO0mL6efV6mJLXCHFhJ0O7S4BkEgbgiwOCxVZpNIANbIaC6HAg5ibid+q6H9urNcTTY1rSAY6MO62WQSc4BvG5WamNrB2YNOZ0yWtaJdppm15LeV5eDCsfLm8PSqEio+vT6Zrpb1hAM9UkuHW6xjLBA9iDB0KzpNSq1xBBJa/OQ0kZibTlGYf8hZH6TVqrGB7mlpLgB+7YHHq5iCQDpBPdKxOnrFrSGlzQ4ucYgfcBndlGVtuKlVHXk27dnst7jQDWBz3OJGUNYWtg6zllpOSdQqbdhOqgdDQvcPc4tDW/h6w0tmF+HNQ7Mx4q1S2ixzD1agbT+6RAcACJ3nrH8Wij/aMRle2HzVysdaCTSIcW63cLW9izjhP1rL9B/wDpt+9w/NHzSWU7Y2In/p1v/j/+qS69/WLj45jFggzNzbUaefcn2WWgkuIuIEzxE6LvP/T2FJu2f6h8k59H8KBZgB5ut22urjnEMzjbjdqVg4gggyANb6RqdyfAVgx7SInQbxcjXnr4rsK/o/hj9xsjQdJA74EwpML6PUAZcRY/dMW3b9eYWp/SKZjCfSpiNouNmvzOvY5dRxg6fRZeyMXlxFV9QtDA0tcJGVweRYdhAsutOysKRBk9lRw53yuCuU8DhBTLcpiDA6R8E7ib8ZWYyxhdZpymOqUqlFzQacmm0HKGhxhwJdGug0Vn0VxlKnSyB7XQSQ3IS6ZcT1o/mN911tfZuDzEijOoE1HkxAjS2s9yCnsrCNH/AEm8dX68dVeSEjCfEom+keGLb1mtB6Qx0TjdxmbAiQb8zqhrbfwhJmvqIBFBxPq5fw8b34RoiqYLAjVjPAa96npPwjbinSmIJyiSm8ek0clXFNziWOL2TmlzC06mSQearjBdIRdo5gmCBa86dq7p2Pw+mRnc1qLB7Sw7CT60tIhwaYn8NraDwWp/S48EYV7cJV2ZUdlDAcruDhA03k6fJAdlOBDcroP3jAs0XgkxvHsXojtv0bZRTEZf8NsSBBgRYHgqo2tR/EBBJjKIHYFzufjdR9cJ+wuza3tljLFzABA0+ikdgoByZpsCYOW53EDs9q7yntihyPciO36PH2Jc/JKx+uUwPo/1QamQmfuhxJ01hvbvWthcCyTTeXQJPXZYg2ABEcN41WuNuUt0+0KsMZhmkloyknM6Abkm5PEq7ZfE1x+qrti4aQS4kSM2SQQBe2nuOqq470e6ZznUxVLZzMlpaQJOpdE7tCtvD+kGGYDDQJMnqPkn/jyUlDa1GoR0bocTBY9jgx3GHHqjvI13rnOU+Zh1iIiKhz+B9GKgbZ9VwBDhTc10Bwe0y0OG+CCQOBKtbZ9HauIr1ajc1LpHOfDg46nQECJgRddFTxdBhh7BSdvkAe0BTHHYf8YWN5u6XWKpw59Geju9zC7gS0QbXMvn2FQYP0eq53PbkeZPqvZz3kxp713wxdHv5fVCcVRHBa5Jn0msMHCYTE0CXsOV5jU04Fo0b1ZE2jmrdKttSBlqMqCIzOpteQRu6r4ix1/vonaNDl4ITtimJAcAIIsDN+az5m9So+qNSntYkEPpT/7UWkcZE8jz5qq70ex1R/SGoxr3CSWgs00ILWATbfwlah2nTdee/MRz3uUB2lSa2JMXiCJi9iQb6nxPFa/lP9U/j9Uj6O44xnrNbEwYBJsALuHAgXVduwsZPXxAy2JM0hfNYgZTwnduV2ttSi6Q4ZgdcxJGsnU8eShGPww0p0uXV/8ABbiMv+WZyx+o8dsjEOa9rsWypntlL6bR1eJ+IG9U8PsSsaLaTq7MsnMz9ohgbcy0DeXRrz3q87bdIaU2Ech/4hQ1Nu04/wCm3wCTjnPojPCPatg/RkNeSK7WuIIzMrG4dwDDx47wEdb0Xa67sYCZ1NRzsoINxLTe2/x3KRvpNuaxoTv9JXR6rfD6pGP6fEnP8/qufRaj/wB4H+t6SI+kz+A896S1p+nxnf8AP642sHz67v8AkU+Ha6fWd4lTVAlSavTxw8vLK7SDvxu8SrJaTq4+KqsKmae1a1Y3kZpfzJxS5z4oS7n7U4epqnJIhS7UhRSzlOHHyfompvJhQ5I24cJZuz2pw/zBVpNkoptHkhA5o8n6ow7zCYvQtEWjgPPcgNIclK6pz9qjzjyCVTYdNjeSPIOHsUbT2+wIs44+1E2S5QhdG4+36oMw8goHpS7JWqVroVei/KQS0OHAuifC6qVsZiNGsoNE2s5x7yXfBYn5TrjMfW/QxzgMpDXt/A4SBzbvb/SQncyk8jIXU3GbPI6Owmz5AE6dYDtK5+picWfv0gP5aLB7UhUxX8S4f6WMHwXKfxm7x6do/bGqym21jcG+kYeINjYg66G27mFVa48faswnEb8VW/5QrFKREy7iTqeZXXDHKv5OOeWP9ZXXO/mQzzPioBUHFIPHat05bLD3jyZQdJaLqMkxoELn218FKXYJaOCHuTOdy8UJWmbkRPmVG48ki5CXK0HCTkMoS5FK/JJDn5pIIiU7UGdO1ykFLDXI844hVRUHM96kbU3hsdzfhdUpOKnCfAoxPD2/BQGtxI9qQq8iUplYJ8ymg8PYoOldubCHOd7vghS5cb48ETe1Ug8bpPYfqlmG/L36+5Cl2RxSLh5n5Ktn5+e9NnPalJSzn7AhNXvVZzzxjtj4oS/v88irS0tGqBqPGfepG1uXgFRFTu7Qfennn4/VKWl41fP0NlG6vzPiPgqwI5+ewps43RPnipQsityjtv8ABLphwJUGfhHilmm11aROagHAd10LsQ3efZ8FFbj58Eum4JRSXpks/NQdITwSHb8UpaTF4+sX9oT9Lz8Sq3SRoB55IelPH4fFKWlsv5geeSjfX4SeyVXc4f3SFbmotJXVTy896TXnyD8lD03b7EJcqlJ3P83Q5uCgLvPkpdIUKSg+f7JnOUPS+f7pShQjVKSDMUlGqOZ4pgB2qLMePj9E7VCk4eBpCfPP0hVw4bp89qfNPPthUpYDxxntv7gnFTg32fEKtm4x4J2vB0JPihSyeZ9n0TQI0lRT5/shNQcCfFGaT9KPP0R5z2DmfmqwqOOhjzySDSdXCe/3FFpOXj8U/wBIPgl0nAeIhQ2HE9hCLOdwjtF/cqkwMOKEvHEHs1Ub3cZ9nwKWc7jPnmi0maZ0aR3/ACKRf/MPFRGTrI93u+KcH+ru+qCXPzMcvokHjjPbB+qi9niPomLvNkKTZ+z2e5M5zuHu+aiLx2+Cbpf5fYhSYMG8+exPICr9pjxSFQbj7ESkxPd3/IocvmT80AcPxdyU8PEQi1KTJx0/1QnJ7fafaFX/AKvEBJoHLuMIqU1RugeKQ/1e0H3oDUHH2/VAXoJSQPMJuk8z5CiHd4BCXwi0lDvMfFNPkqLOmPmCUKTZ0Dqg8/2UduPj9UUqKfNyKSHNzTolBzHklbn8FHrx96eeR9ykN0kk7rd0/FPJ3u9nyUJf290fFPJ59/koJhU7/BO55UI5z/x+qcPaOKJQ83E+CNp4H2j4qE1Xbr+e1DM6iPBBaLuaA1RwBUDWjmjmOXff3q2mqRtX8I9ieSePYR8lGavM9/1Sud/vHvQpJMcfd7CkKk6Hx+ai6SOftSdVdwahSYHsKTnjh7FBc7jPcE88iEKSg8PYm7j71FlB/EPai00IQobQOJRl3kwq88we0fJIk8YVKT23+xN0oGjj3/VRSRz7ChNU/wB0KTB86lp7PkmL+AUWU/hHbI+SfM0fdE+e1RaSAHeXDzzhIVP5ie1qjNUnSR4fJMJ3iUB5+c90JF3b7UBqcAe4IQ7+YjkQPkgkLkJdHFvgfgkTx9iYP5keCAm33z3J7Dl4qIvHLwQZ+EoUmz8D4pj390oM3JDmB+hUWksnifBJRx2pIUDNxHh/ZO1gPHxKjNc/hKYvJ1DvPNRpM5zRaT4py/h75UTWDn709hunxCAwXdvajych4fJRdNz7tUPSDjHZ9FUpOSPMphV5ee9RB3YfPNLKT90exCkhqnh4fJMCDuPsUZIGrSmLgdQO/wCiL0msNHX7fomylR5G8fD6hKeBjzyQSid7fPejnu71A1zuZHaE5rAcfh7SiTCbtumNbLukKua4PLvCdvJ09qGqU4gHTw/sk2pyd4fNBLuI89yWc9vehUJw5v8AeAln/D7yq3RjfI7x808jiT2FUpPl45h3/AJdKPIKhk8/D6J571LSkmcn1Xd1kxqEahqrVXjhHMeZSZyeOXko1SyI/CD7E+Ydnj7lXcDxBTdJuMd2qFLJq+boTVPCe/6Ks4uHEjt+GiQad3tCFJs/8pHemLu3wPvCCT9D8LoC48D574QpNPb3Ji7n8D4KHu89yKPJ/siivv8AiPcnD+fjf6qLN5EH3QmdVG/3FQS5jy9qSh6v4venQaH2RiB/gV/yn/pTHZmI3YfEfkv+ISSXLkb1MdmYn+HxH5L/ANKB2z8Vuw+I/JqfpSSTkNRM2Xij/gVvyqvxaiGycR/D1/yn/oSSTkNSOzcR/D1/yKn6VG7Z2K3Yav8AlVf0pJJyGsDZs7Ff9iv+VU/Qn+ysR/D1/wAip8Gp0leQ1CNk4j+HxH5NT9MIhsuv/C1++i/4NSSTkTU7ti4jdQrj/af+lB9lYkf4Ff8AJqfpSSTkNSOycQf8vX/JqfEJHYtcf5at+TV+ASSTkXU32LiP4euP9qp+mUvsvEf9jE/k1Pi1JJOQ1D9kYn/sYiP/AGX/ABapBsnEb8PX/Kf7w1OknImpjszEC37PiR/tVCP/AKoTsrE6/s9c/wCy+fDKkknIupDZmI/h6/5FT9Kf7NxH8PiPyan6Ukk5JNYD9lYndQxHYaL/ANKf7LxJ1w1b8moD3dVJJOQ1IbJxA0w+I7OiqfpT/ZeIP+XxI/2qn6Ekk5DUDtk4n+HxB/2n/pSbsrEj/AxPfRqfpSSTkNRHZdc/5fE/k1PkmOycR/D4j8qp+lJJOQ1N9k4g/wCXxHfRf+lONlYj+Gr/AJLx72pJKchqH7JxH8NiPyH/AKUkkk5F1f/Z"/>
          <p:cNvSpPr>
            <a:spLocks noChangeAspect="1" noChangeArrowheads="1"/>
          </p:cNvSpPr>
          <p:nvPr/>
        </p:nvSpPr>
        <p:spPr bwMode="auto">
          <a:xfrm>
            <a:off x="155575" y="-108347"/>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8442" name="Picture 10" descr="http://www.halkidikiguide.gr/site/images/stories/ARTICLES/tour-to-halkidiki/tour-to-central/kallikrateia/11.jpg"/>
          <p:cNvPicPr>
            <a:picLocks noChangeAspect="1" noChangeArrowheads="1"/>
          </p:cNvPicPr>
          <p:nvPr/>
        </p:nvPicPr>
        <p:blipFill>
          <a:blip r:embed="rId2" cstate="print"/>
          <a:srcRect/>
          <a:stretch>
            <a:fillRect/>
          </a:stretch>
        </p:blipFill>
        <p:spPr bwMode="auto">
          <a:xfrm>
            <a:off x="2627784" y="771550"/>
            <a:ext cx="4641728" cy="25838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8442"/>
                                        </p:tgtEl>
                                        <p:attrNameLst>
                                          <p:attrName>style.visibility</p:attrName>
                                        </p:attrNameLst>
                                      </p:cBhvr>
                                      <p:to>
                                        <p:strVal val="visible"/>
                                      </p:to>
                                    </p:set>
                                    <p:animEffect transition="in" filter="fade">
                                      <p:cBhvr>
                                        <p:cTn id="11" dur="2000"/>
                                        <p:tgtEl>
                                          <p:spTgt spid="18442"/>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160718"/>
            <a:ext cx="7498080" cy="857250"/>
          </a:xfrm>
        </p:spPr>
        <p:txBody>
          <a:bodyPr/>
          <a:lstStyle/>
          <a:p>
            <a:r>
              <a:rPr lang="el-GR" dirty="0" smtClean="0">
                <a:latin typeface="Constantia" pitchFamily="18" charset="0"/>
              </a:rPr>
              <a:t>Ανασκαφή και Τραύματα</a:t>
            </a:r>
            <a:endParaRPr lang="el-GR" dirty="0">
              <a:latin typeface="Constantia" pitchFamily="18" charset="0"/>
            </a:endParaRPr>
          </a:p>
        </p:txBody>
      </p:sp>
      <p:sp>
        <p:nvSpPr>
          <p:cNvPr id="3" name="2 - Θέση περιεχομένου"/>
          <p:cNvSpPr>
            <a:spLocks noGrp="1"/>
          </p:cNvSpPr>
          <p:nvPr>
            <p:ph idx="1"/>
          </p:nvPr>
        </p:nvSpPr>
        <p:spPr>
          <a:xfrm>
            <a:off x="1214414" y="1125131"/>
            <a:ext cx="4320480" cy="3888432"/>
          </a:xfrm>
        </p:spPr>
        <p:txBody>
          <a:bodyPr>
            <a:normAutofit fontScale="70000" lnSpcReduction="20000"/>
          </a:bodyPr>
          <a:lstStyle/>
          <a:p>
            <a:pPr>
              <a:buNone/>
            </a:pPr>
            <a:r>
              <a:rPr lang="el-GR" dirty="0" smtClean="0"/>
              <a:t>	</a:t>
            </a:r>
            <a:r>
              <a:rPr lang="el-GR" dirty="0" smtClean="0">
                <a:latin typeface="Constantia" pitchFamily="18" charset="0"/>
              </a:rPr>
              <a:t>Στην προσπάθεια τους να απομακρύνουν τα χώματα με τη σκαπάνη, οι εργάτες πλήγωσαν το μάτι και τον κρόταφο της  κόρης ξύνοντας και ένα μέρος από τα μαλλιά. Έσπασαν επίσης και το δεξιό ακρωτήριο της στήλης. Το οριζόντιο σπάσιμο στο μέσο της στήλης είναι παλιό, όπως παλιά είναι και τα  υπόλοιπα τραύματα.</a:t>
            </a:r>
          </a:p>
          <a:p>
            <a:endParaRPr lang="el-GR" dirty="0">
              <a:latin typeface="Constantia" pitchFamily="18" charset="0"/>
            </a:endParaRPr>
          </a:p>
        </p:txBody>
      </p:sp>
      <p:pic>
        <p:nvPicPr>
          <p:cNvPr id="4" name="Picture 2" descr="http://odysseus.culture.gr/java/image?foto_id=10176&amp;size=m1"/>
          <p:cNvPicPr>
            <a:picLocks noChangeAspect="1" noChangeArrowheads="1"/>
          </p:cNvPicPr>
          <p:nvPr/>
        </p:nvPicPr>
        <p:blipFill>
          <a:blip r:embed="rId2" cstate="print"/>
          <a:srcRect/>
          <a:stretch>
            <a:fillRect/>
          </a:stretch>
        </p:blipFill>
        <p:spPr bwMode="auto">
          <a:xfrm>
            <a:off x="5899494" y="1393023"/>
            <a:ext cx="2632946" cy="29786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205978"/>
            <a:ext cx="8143900" cy="865574"/>
          </a:xfrm>
        </p:spPr>
        <p:txBody>
          <a:bodyPr>
            <a:normAutofit/>
          </a:bodyPr>
          <a:lstStyle/>
          <a:p>
            <a:pPr algn="ctr"/>
            <a:r>
              <a:rPr lang="el-GR" sz="4000" dirty="0" smtClean="0">
                <a:latin typeface="Constantia" pitchFamily="18" charset="0"/>
              </a:rPr>
              <a:t>Υλικά Κατασκευής</a:t>
            </a:r>
            <a:endParaRPr lang="el-GR" sz="4000" dirty="0">
              <a:latin typeface="Constantia" pitchFamily="18" charset="0"/>
            </a:endParaRPr>
          </a:p>
        </p:txBody>
      </p:sp>
      <p:sp>
        <p:nvSpPr>
          <p:cNvPr id="3" name="2 - Θέση περιεχομένου"/>
          <p:cNvSpPr>
            <a:spLocks noGrp="1"/>
          </p:cNvSpPr>
          <p:nvPr>
            <p:ph idx="1"/>
          </p:nvPr>
        </p:nvSpPr>
        <p:spPr>
          <a:xfrm>
            <a:off x="4857752" y="1071552"/>
            <a:ext cx="3786214" cy="3643338"/>
          </a:xfrm>
        </p:spPr>
        <p:txBody>
          <a:bodyPr>
            <a:normAutofit fontScale="85000" lnSpcReduction="10000"/>
          </a:bodyPr>
          <a:lstStyle/>
          <a:p>
            <a:pPr>
              <a:buNone/>
            </a:pPr>
            <a:r>
              <a:rPr lang="el-GR" dirty="0" smtClean="0"/>
              <a:t>	</a:t>
            </a:r>
            <a:r>
              <a:rPr lang="el-GR" dirty="0" smtClean="0">
                <a:latin typeface="Constantia" pitchFamily="18" charset="0"/>
              </a:rPr>
              <a:t>Η στήλη της Ν. Καλλικράτειας διατηρείται ολόκληρη σε καλή κατάσταση, καμωμένη από λευκό, λεπτόκοκκο μάρμαρο, πιθανότατα παριανό, έχει ύψος 1,55μ. </a:t>
            </a:r>
            <a:endParaRPr lang="el-GR" dirty="0">
              <a:latin typeface="Constantia" pitchFamily="18" charset="0"/>
            </a:endParaRPr>
          </a:p>
        </p:txBody>
      </p:sp>
      <p:pic>
        <p:nvPicPr>
          <p:cNvPr id="4" name="3 - Εικόνα" descr="b1242b"/>
          <p:cNvPicPr/>
          <p:nvPr/>
        </p:nvPicPr>
        <p:blipFill>
          <a:blip r:embed="rId2" cstate="print"/>
          <a:srcRect/>
          <a:stretch>
            <a:fillRect/>
          </a:stretch>
        </p:blipFill>
        <p:spPr bwMode="auto">
          <a:xfrm>
            <a:off x="1763688" y="987574"/>
            <a:ext cx="2232248" cy="3384376"/>
          </a:xfrm>
          <a:prstGeom prst="rect">
            <a:avLst/>
          </a:prstGeom>
          <a:noFill/>
          <a:ln w="9525">
            <a:noFill/>
            <a:miter lim="800000"/>
            <a:headEnd/>
            <a:tailEnd/>
          </a:ln>
          <a:effectLst>
            <a:reflection blurRad="6350" stA="52000" endA="300" endPos="3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1325746"/>
            <a:ext cx="3826262" cy="3817754"/>
          </a:xfrm>
        </p:spPr>
        <p:txBody>
          <a:bodyPr>
            <a:normAutofit fontScale="62500" lnSpcReduction="20000"/>
          </a:bodyPr>
          <a:lstStyle/>
          <a:p>
            <a:pPr>
              <a:buNone/>
            </a:pPr>
            <a:r>
              <a:rPr lang="el-GR" dirty="0" smtClean="0"/>
              <a:t>	</a:t>
            </a:r>
          </a:p>
          <a:p>
            <a:pPr>
              <a:buNone/>
            </a:pPr>
            <a:r>
              <a:rPr lang="el-GR" dirty="0" smtClean="0"/>
              <a:t>      </a:t>
            </a:r>
            <a:r>
              <a:rPr lang="el-GR" sz="3100" dirty="0" smtClean="0">
                <a:latin typeface="Constantia" pitchFamily="18" charset="0"/>
              </a:rPr>
              <a:t>Σε διάφορα σημεία της στήλης εντοπίζονται υπολείμματα χρωμάτων. Άφθονο θαμπό κόκκινο χρώμα σώζεται στην επάνω επιφάνεια του κανόνα, ενώ αμυδρότερα ίχνη του διαπιστώνονται στα σανδάλια , καθώς και σε ολόκληρη τη μάζα των μαλλιών. Κόκκινη είναι επίσης η στρογγυλή κόρη του ματιού.</a:t>
            </a:r>
          </a:p>
          <a:p>
            <a:pPr>
              <a:buNone/>
            </a:pPr>
            <a:endParaRPr lang="el-GR" dirty="0" smtClean="0"/>
          </a:p>
          <a:p>
            <a:endParaRPr lang="el-GR" dirty="0"/>
          </a:p>
        </p:txBody>
      </p:sp>
      <p:sp>
        <p:nvSpPr>
          <p:cNvPr id="5" name="1 - Τίτλος"/>
          <p:cNvSpPr txBox="1">
            <a:spLocks/>
          </p:cNvSpPr>
          <p:nvPr/>
        </p:nvSpPr>
        <p:spPr>
          <a:xfrm>
            <a:off x="1000100" y="205978"/>
            <a:ext cx="8143900" cy="865574"/>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6 - TextBox"/>
          <p:cNvSpPr txBox="1"/>
          <p:nvPr/>
        </p:nvSpPr>
        <p:spPr>
          <a:xfrm>
            <a:off x="1331640" y="123478"/>
            <a:ext cx="6375652" cy="1292662"/>
          </a:xfrm>
          <a:prstGeom prst="rect">
            <a:avLst/>
          </a:prstGeom>
          <a:noFill/>
        </p:spPr>
        <p:txBody>
          <a:bodyPr wrap="square" rtlCol="0">
            <a:spAutoFit/>
          </a:bodyPr>
          <a:lstStyle/>
          <a:p>
            <a:r>
              <a:rPr lang="el-GR" sz="2800" dirty="0" smtClean="0"/>
              <a:t> </a:t>
            </a:r>
            <a:r>
              <a:rPr lang="el-GR" sz="3900" dirty="0" smtClean="0">
                <a:latin typeface="Constantia" pitchFamily="18" charset="0"/>
              </a:rPr>
              <a:t>Εντοπισμός </a:t>
            </a:r>
            <a:endParaRPr lang="en-US" sz="3900" dirty="0" smtClean="0">
              <a:latin typeface="Constantia" pitchFamily="18" charset="0"/>
            </a:endParaRPr>
          </a:p>
          <a:p>
            <a:r>
              <a:rPr lang="en-US" sz="3900" dirty="0" smtClean="0">
                <a:latin typeface="Constantia" pitchFamily="18" charset="0"/>
              </a:rPr>
              <a:t> </a:t>
            </a:r>
            <a:r>
              <a:rPr lang="el-GR" sz="3900" dirty="0" smtClean="0">
                <a:latin typeface="Constantia" pitchFamily="18" charset="0"/>
              </a:rPr>
              <a:t>Χρωμάτων</a:t>
            </a:r>
            <a:endParaRPr lang="el-GR" sz="3900" dirty="0">
              <a:latin typeface="Constantia" pitchFamily="18" charset="0"/>
            </a:endParaRPr>
          </a:p>
        </p:txBody>
      </p:sp>
      <p:pic>
        <p:nvPicPr>
          <p:cNvPr id="6" name="Picture 2" descr="Εμφάνιση IMG_20141112_092940.jpg"/>
          <p:cNvPicPr>
            <a:picLocks noChangeAspect="1" noChangeArrowheads="1"/>
          </p:cNvPicPr>
          <p:nvPr/>
        </p:nvPicPr>
        <p:blipFill>
          <a:blip r:embed="rId2" cstate="print"/>
          <a:srcRect l="22535" t="8486" r="22535" b="3471"/>
          <a:stretch>
            <a:fillRect/>
          </a:stretch>
        </p:blipFill>
        <p:spPr bwMode="auto">
          <a:xfrm>
            <a:off x="6300192" y="0"/>
            <a:ext cx="2416825" cy="5143500"/>
          </a:xfrm>
          <a:prstGeom prst="rect">
            <a:avLst/>
          </a:prstGeom>
          <a:noFill/>
        </p:spPr>
      </p:pic>
      <p:pic>
        <p:nvPicPr>
          <p:cNvPr id="8" name="Picture 2" descr="Εμφάνιση IMG_20141112_092940.jpg"/>
          <p:cNvPicPr>
            <a:picLocks noChangeAspect="1" noChangeArrowheads="1"/>
          </p:cNvPicPr>
          <p:nvPr/>
        </p:nvPicPr>
        <p:blipFill>
          <a:blip r:embed="rId2" cstate="print"/>
          <a:srcRect l="22535" t="82090" r="22535" b="9282"/>
          <a:stretch>
            <a:fillRect/>
          </a:stretch>
        </p:blipFill>
        <p:spPr bwMode="auto">
          <a:xfrm>
            <a:off x="5691393" y="4083918"/>
            <a:ext cx="3452607" cy="720080"/>
          </a:xfrm>
          <a:prstGeom prst="rect">
            <a:avLst/>
          </a:prstGeom>
          <a:noFill/>
          <a:effectLst>
            <a:glow rad="228600">
              <a:schemeClr val="accent3">
                <a:satMod val="175000"/>
                <a:alpha val="40000"/>
              </a:schemeClr>
            </a:glow>
          </a:effectLst>
        </p:spPr>
      </p:pic>
      <p:pic>
        <p:nvPicPr>
          <p:cNvPr id="10" name="Picture 2" descr="Εμφάνιση IMG_20141112_092940.jpg"/>
          <p:cNvPicPr>
            <a:picLocks noChangeAspect="1" noChangeArrowheads="1"/>
          </p:cNvPicPr>
          <p:nvPr/>
        </p:nvPicPr>
        <p:blipFill>
          <a:blip r:embed="rId2" cstate="print"/>
          <a:srcRect l="22535" t="8486" r="22535" b="74609"/>
          <a:stretch>
            <a:fillRect/>
          </a:stretch>
        </p:blipFill>
        <p:spPr bwMode="auto">
          <a:xfrm>
            <a:off x="5669853" y="0"/>
            <a:ext cx="3474147" cy="1419622"/>
          </a:xfrm>
          <a:prstGeom prst="rect">
            <a:avLst/>
          </a:prstGeom>
          <a:noFill/>
          <a:effectLst>
            <a:glow rad="228600">
              <a:schemeClr val="accent3">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2.bp.blogspot.com/-KCLlnIqv5oE/T0Wvpz74o5I/AAAAAAAAAE0/3SasQcNHuy4/s1600/sculpture+tools.jpg"/>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
        <p:nvSpPr>
          <p:cNvPr id="2" name="1 - Τίτλος"/>
          <p:cNvSpPr>
            <a:spLocks noGrp="1"/>
          </p:cNvSpPr>
          <p:nvPr>
            <p:ph type="title"/>
          </p:nvPr>
        </p:nvSpPr>
        <p:spPr>
          <a:xfrm>
            <a:off x="755576" y="195486"/>
            <a:ext cx="6504828" cy="473883"/>
          </a:xfrm>
        </p:spPr>
        <p:txBody>
          <a:bodyPr>
            <a:normAutofit fontScale="90000"/>
          </a:bodyPr>
          <a:lstStyle/>
          <a:p>
            <a:r>
              <a:rPr lang="el-GR" b="1" dirty="0" smtClean="0"/>
              <a:t> </a:t>
            </a:r>
            <a:r>
              <a:rPr lang="el-GR" b="1" dirty="0" smtClean="0">
                <a:solidFill>
                  <a:schemeClr val="bg1"/>
                </a:solidFill>
                <a:latin typeface="Constantia" pitchFamily="18" charset="0"/>
              </a:rPr>
              <a:t>Χρονολογία</a:t>
            </a:r>
            <a:endParaRPr lang="el-GR" b="1" dirty="0">
              <a:solidFill>
                <a:schemeClr val="bg1"/>
              </a:solidFill>
              <a:latin typeface="Constantia" pitchFamily="18" charset="0"/>
            </a:endParaRPr>
          </a:p>
        </p:txBody>
      </p:sp>
      <p:sp>
        <p:nvSpPr>
          <p:cNvPr id="3" name="2 - Θέση περιεχομένου"/>
          <p:cNvSpPr>
            <a:spLocks noGrp="1"/>
          </p:cNvSpPr>
          <p:nvPr>
            <p:ph idx="1"/>
          </p:nvPr>
        </p:nvSpPr>
        <p:spPr>
          <a:xfrm>
            <a:off x="323528" y="1085850"/>
            <a:ext cx="8610160" cy="1325165"/>
          </a:xfrm>
        </p:spPr>
        <p:txBody>
          <a:bodyPr>
            <a:normAutofit/>
          </a:bodyPr>
          <a:lstStyle/>
          <a:p>
            <a:pPr>
              <a:buNone/>
            </a:pPr>
            <a:r>
              <a:rPr lang="el-GR" sz="2400" dirty="0" smtClean="0">
                <a:solidFill>
                  <a:schemeClr val="bg1"/>
                </a:solidFill>
              </a:rPr>
              <a:t>     </a:t>
            </a:r>
            <a:r>
              <a:rPr lang="el-GR" sz="2400" dirty="0" smtClean="0">
                <a:solidFill>
                  <a:schemeClr val="bg1"/>
                </a:solidFill>
                <a:latin typeface="Constantia" pitchFamily="18" charset="0"/>
              </a:rPr>
              <a:t>Η στήλη χρονολογείται πιθανότερα γύρω στο 440 </a:t>
            </a:r>
            <a:r>
              <a:rPr lang="el-GR" sz="2400" dirty="0" err="1" smtClean="0">
                <a:solidFill>
                  <a:schemeClr val="bg1"/>
                </a:solidFill>
                <a:latin typeface="Constantia" pitchFamily="18" charset="0"/>
              </a:rPr>
              <a:t>π.Χ.</a:t>
            </a:r>
            <a:r>
              <a:rPr lang="el-GR" sz="2400" dirty="0" smtClean="0">
                <a:solidFill>
                  <a:schemeClr val="bg1"/>
                </a:solidFill>
                <a:latin typeface="Constantia" pitchFamily="18" charset="0"/>
              </a:rPr>
              <a:t> και αποδίδει το δράμα του θανάτου </a:t>
            </a:r>
            <a:endParaRPr lang="el-GR" sz="2400" dirty="0">
              <a:solidFill>
                <a:schemeClr val="bg1"/>
              </a:solidFill>
              <a:latin typeface="Constantia" pitchFamily="18" charset="0"/>
            </a:endParaRPr>
          </a:p>
        </p:txBody>
      </p:sp>
      <p:sp>
        <p:nvSpPr>
          <p:cNvPr id="4" name="3 - TextBox"/>
          <p:cNvSpPr txBox="1"/>
          <p:nvPr/>
        </p:nvSpPr>
        <p:spPr>
          <a:xfrm>
            <a:off x="899592" y="2067694"/>
            <a:ext cx="4857784" cy="692497"/>
          </a:xfrm>
          <a:prstGeom prst="rect">
            <a:avLst/>
          </a:prstGeom>
          <a:noFill/>
        </p:spPr>
        <p:txBody>
          <a:bodyPr wrap="square" rtlCol="0">
            <a:spAutoFit/>
          </a:bodyPr>
          <a:lstStyle/>
          <a:p>
            <a:r>
              <a:rPr lang="el-GR" sz="3900" b="1" dirty="0" smtClean="0">
                <a:solidFill>
                  <a:schemeClr val="bg1"/>
                </a:solidFill>
                <a:latin typeface="Constantia" pitchFamily="18" charset="0"/>
              </a:rPr>
              <a:t>Δημιουργός</a:t>
            </a:r>
            <a:endParaRPr lang="el-GR" sz="3900" b="1" dirty="0">
              <a:solidFill>
                <a:schemeClr val="bg1"/>
              </a:solidFill>
              <a:latin typeface="Constantia" pitchFamily="18" charset="0"/>
            </a:endParaRPr>
          </a:p>
        </p:txBody>
      </p:sp>
      <p:sp>
        <p:nvSpPr>
          <p:cNvPr id="6" name="5 - TextBox"/>
          <p:cNvSpPr txBox="1"/>
          <p:nvPr/>
        </p:nvSpPr>
        <p:spPr>
          <a:xfrm>
            <a:off x="683568" y="2946799"/>
            <a:ext cx="7817522" cy="1938992"/>
          </a:xfrm>
          <a:prstGeom prst="rect">
            <a:avLst/>
          </a:prstGeom>
          <a:noFill/>
        </p:spPr>
        <p:txBody>
          <a:bodyPr wrap="square" rtlCol="0">
            <a:spAutoFit/>
          </a:bodyPr>
          <a:lstStyle/>
          <a:p>
            <a:r>
              <a:rPr lang="el-GR" sz="2400" dirty="0" smtClean="0">
                <a:solidFill>
                  <a:schemeClr val="bg1"/>
                </a:solidFill>
                <a:latin typeface="Constantia" pitchFamily="18" charset="0"/>
              </a:rPr>
              <a:t>Ο δημιουργός της είναι πιθανότατα κάποιος ανώνυμος παριανός γλύπτης. Η στήλη είτε έφτασε έτοιμη από την Πάρο στη Χαλκιδική, είτε ο καλλιτέχνης της, φεύγοντας κάποτε από το νησί του, εργάστηκε και στα παράλια της Β.Ελλάδας.</a:t>
            </a:r>
            <a:endParaRPr lang="el-GR" sz="2400" dirty="0">
              <a:solidFill>
                <a:schemeClr val="bg1"/>
              </a:solidFill>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10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36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par>
                          <p:cTn id="16" fill="hold">
                            <p:stCondLst>
                              <p:cond delay="4600"/>
                            </p:stCondLst>
                            <p:childTnLst>
                              <p:par>
                                <p:cTn id="17" presetID="10" presetClass="entr" presetSubtype="0" fill="hold" grpId="0" nodeType="afterEffect">
                                  <p:stCondLst>
                                    <p:cond delay="0"/>
                                  </p:stCondLst>
                                  <p:iterate type="wd">
                                    <p:tmPct val="10000"/>
                                  </p:iterate>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2" y="195486"/>
            <a:ext cx="7498080" cy="1131590"/>
          </a:xfrm>
        </p:spPr>
        <p:txBody>
          <a:bodyPr>
            <a:normAutofit fontScale="90000"/>
          </a:bodyPr>
          <a:lstStyle/>
          <a:p>
            <a:r>
              <a:rPr lang="el-GR" dirty="0" smtClean="0">
                <a:latin typeface="Constantia" pitchFamily="18" charset="0"/>
              </a:rPr>
              <a:t>Ρόλος του </a:t>
            </a:r>
            <a:br>
              <a:rPr lang="el-GR" dirty="0" smtClean="0">
                <a:latin typeface="Constantia" pitchFamily="18" charset="0"/>
              </a:rPr>
            </a:br>
            <a:r>
              <a:rPr lang="el-GR" dirty="0" smtClean="0">
                <a:latin typeface="Constantia" pitchFamily="18" charset="0"/>
              </a:rPr>
              <a:t>περιστεριού</a:t>
            </a:r>
            <a:endParaRPr lang="el-GR" dirty="0">
              <a:latin typeface="Constantia" pitchFamily="18" charset="0"/>
            </a:endParaRPr>
          </a:p>
        </p:txBody>
      </p:sp>
      <p:sp>
        <p:nvSpPr>
          <p:cNvPr id="3" name="2 - Θέση περιεχομένου"/>
          <p:cNvSpPr>
            <a:spLocks noGrp="1"/>
          </p:cNvSpPr>
          <p:nvPr>
            <p:ph idx="1"/>
          </p:nvPr>
        </p:nvSpPr>
        <p:spPr>
          <a:xfrm>
            <a:off x="1187624" y="1419622"/>
            <a:ext cx="3502742" cy="3139663"/>
          </a:xfrm>
        </p:spPr>
        <p:txBody>
          <a:bodyPr>
            <a:normAutofit/>
          </a:bodyPr>
          <a:lstStyle/>
          <a:p>
            <a:pPr>
              <a:buNone/>
            </a:pPr>
            <a:r>
              <a:rPr lang="el-GR" sz="2600" dirty="0" smtClean="0"/>
              <a:t>    </a:t>
            </a:r>
            <a:r>
              <a:rPr lang="el-GR" sz="2200" dirty="0" smtClean="0">
                <a:latin typeface="Constantia" pitchFamily="18" charset="0"/>
              </a:rPr>
              <a:t>Το περιστέρι συμπληρώνει με την παρουσία του την περιγραφή της ζωής. Σύμβολο τρυφερότητας και αγνότητας, συνταυτίζεται άριστα με τις τρυφερές ηλικίες.</a:t>
            </a:r>
          </a:p>
          <a:p>
            <a:endParaRPr lang="el-GR" dirty="0"/>
          </a:p>
        </p:txBody>
      </p:sp>
      <p:pic>
        <p:nvPicPr>
          <p:cNvPr id="4" name="Picture 2" descr="Εμφάνιση IMG_20141112_092940.jpg"/>
          <p:cNvPicPr>
            <a:picLocks noChangeAspect="1" noChangeArrowheads="1"/>
          </p:cNvPicPr>
          <p:nvPr/>
        </p:nvPicPr>
        <p:blipFill>
          <a:blip r:embed="rId2" cstate="print"/>
          <a:srcRect l="22535" t="8486" r="22535" b="3471"/>
          <a:stretch>
            <a:fillRect/>
          </a:stretch>
        </p:blipFill>
        <p:spPr bwMode="auto">
          <a:xfrm>
            <a:off x="6300192" y="0"/>
            <a:ext cx="2416825" cy="5143500"/>
          </a:xfrm>
          <a:prstGeom prst="rect">
            <a:avLst/>
          </a:prstGeom>
          <a:noFill/>
        </p:spPr>
      </p:pic>
      <p:pic>
        <p:nvPicPr>
          <p:cNvPr id="5" name="Picture 2" descr="Εμφάνιση IMG_20141112_092940.jpg"/>
          <p:cNvPicPr>
            <a:picLocks noChangeAspect="1" noChangeArrowheads="1"/>
          </p:cNvPicPr>
          <p:nvPr/>
        </p:nvPicPr>
        <p:blipFill>
          <a:blip r:embed="rId2" cstate="print"/>
          <a:srcRect l="51994" t="48810" r="30003" b="33934"/>
          <a:stretch>
            <a:fillRect/>
          </a:stretch>
        </p:blipFill>
        <p:spPr bwMode="auto">
          <a:xfrm>
            <a:off x="6948264" y="1923678"/>
            <a:ext cx="1640753" cy="2088232"/>
          </a:xfrm>
          <a:prstGeom prst="rect">
            <a:avLst/>
          </a:prstGeom>
          <a:noFill/>
          <a:effectLst>
            <a:glow rad="228600">
              <a:schemeClr val="accent3">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Εμφάνιση IMG_20141112_095441.jpg"/>
          <p:cNvPicPr>
            <a:picLocks noChangeAspect="1" noChangeArrowheads="1"/>
          </p:cNvPicPr>
          <p:nvPr/>
        </p:nvPicPr>
        <p:blipFill>
          <a:blip r:embed="rId2" cstate="print"/>
          <a:srcRect l="6564" t="11496" r="-653" b="9675"/>
          <a:stretch>
            <a:fillRect/>
          </a:stretch>
        </p:blipFill>
        <p:spPr bwMode="auto">
          <a:xfrm rot="16200000">
            <a:off x="5760132" y="1383618"/>
            <a:ext cx="3096344" cy="3456384"/>
          </a:xfrm>
          <a:prstGeom prst="rect">
            <a:avLst/>
          </a:prstGeom>
          <a:noFill/>
        </p:spPr>
      </p:pic>
      <p:pic>
        <p:nvPicPr>
          <p:cNvPr id="1030" name="Picture 6" descr="Εμφάνιση IMG_20141112_095457.jpg"/>
          <p:cNvPicPr>
            <a:picLocks noChangeAspect="1" noChangeArrowheads="1"/>
          </p:cNvPicPr>
          <p:nvPr/>
        </p:nvPicPr>
        <p:blipFill>
          <a:blip r:embed="rId3" cstate="print"/>
          <a:srcRect l="11087" r="16229" b="12960"/>
          <a:stretch>
            <a:fillRect/>
          </a:stretch>
        </p:blipFill>
        <p:spPr bwMode="auto">
          <a:xfrm>
            <a:off x="1115616" y="1059582"/>
            <a:ext cx="4248472" cy="3816424"/>
          </a:xfrm>
          <a:prstGeom prst="rect">
            <a:avLst/>
          </a:prstGeom>
          <a:noFill/>
        </p:spPr>
      </p:pic>
      <p:sp>
        <p:nvSpPr>
          <p:cNvPr id="7" name="6 - TextBox"/>
          <p:cNvSpPr txBox="1"/>
          <p:nvPr/>
        </p:nvSpPr>
        <p:spPr>
          <a:xfrm>
            <a:off x="1187624" y="339502"/>
            <a:ext cx="7776864" cy="584775"/>
          </a:xfrm>
          <a:prstGeom prst="rect">
            <a:avLst/>
          </a:prstGeom>
          <a:noFill/>
        </p:spPr>
        <p:txBody>
          <a:bodyPr wrap="square" rtlCol="0">
            <a:spAutoFit/>
          </a:bodyPr>
          <a:lstStyle/>
          <a:p>
            <a:r>
              <a:rPr lang="el-GR" sz="3200" dirty="0" smtClean="0">
                <a:effectLst>
                  <a:outerShdw blurRad="38100" dist="38100" dir="2700000" algn="tl">
                    <a:srgbClr val="000000">
                      <a:alpha val="43137"/>
                    </a:srgbClr>
                  </a:outerShdw>
                </a:effectLst>
                <a:latin typeface="Constantia" pitchFamily="18" charset="0"/>
              </a:rPr>
              <a:t>Διάφορες καλλιτεχνικές απεικονίσεις</a:t>
            </a:r>
            <a:endParaRPr lang="el-GR" sz="3200" dirty="0">
              <a:effectLst>
                <a:outerShdw blurRad="38100" dist="38100" dir="2700000" algn="tl">
                  <a:srgbClr val="000000">
                    <a:alpha val="43137"/>
                  </a:srgbClr>
                </a:outerShdw>
              </a:effectLst>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1000" fill="hold"/>
                                        <p:tgtEl>
                                          <p:spTgt spid="102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fade">
                                      <p:cBhvr>
                                        <p:cTn id="13" dur="1000"/>
                                        <p:tgtEl>
                                          <p:spTgt spid="1030"/>
                                        </p:tgtEl>
                                      </p:cBhvr>
                                    </p:animEffect>
                                    <p:anim calcmode="lin" valueType="num">
                                      <p:cBhvr>
                                        <p:cTn id="14" dur="1000" fill="hold"/>
                                        <p:tgtEl>
                                          <p:spTgt spid="1030"/>
                                        </p:tgtEl>
                                        <p:attrNameLst>
                                          <p:attrName>ppt_x</p:attrName>
                                        </p:attrNameLst>
                                      </p:cBhvr>
                                      <p:tavLst>
                                        <p:tav tm="0">
                                          <p:val>
                                            <p:strVal val="#ppt_x"/>
                                          </p:val>
                                        </p:tav>
                                        <p:tav tm="100000">
                                          <p:val>
                                            <p:strVal val="#ppt_x"/>
                                          </p:val>
                                        </p:tav>
                                      </p:tavLst>
                                    </p:anim>
                                    <p:anim calcmode="lin" valueType="num">
                                      <p:cBhvr>
                                        <p:cTn id="15" dur="1000" fill="hold"/>
                                        <p:tgtEl>
                                          <p:spTgt spid="103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31640" y="3003798"/>
            <a:ext cx="7498080" cy="1728192"/>
          </a:xfrm>
        </p:spPr>
        <p:txBody>
          <a:bodyPr>
            <a:normAutofit/>
          </a:bodyPr>
          <a:lstStyle/>
          <a:p>
            <a:r>
              <a:rPr lang="el-GR" sz="3600" dirty="0" smtClean="0">
                <a:latin typeface="Constantia" pitchFamily="18" charset="0"/>
              </a:rPr>
              <a:t>Η κόρη της </a:t>
            </a:r>
            <a:r>
              <a:rPr lang="el-GR" sz="3600" dirty="0" err="1" smtClean="0">
                <a:latin typeface="Constantia" pitchFamily="18" charset="0"/>
              </a:rPr>
              <a:t>Καλλικράτειας</a:t>
            </a:r>
            <a:r>
              <a:rPr lang="el-GR" sz="3600" dirty="0" smtClean="0">
                <a:latin typeface="Constantia" pitchFamily="18" charset="0"/>
              </a:rPr>
              <a:t> στο αρχαιολογικό μουσείο Θεσσαλονίκης.</a:t>
            </a:r>
            <a:endParaRPr lang="el-GR" sz="3600" dirty="0">
              <a:latin typeface="Constantia" pitchFamily="18" charset="0"/>
            </a:endParaRPr>
          </a:p>
        </p:txBody>
      </p:sp>
      <p:pic>
        <p:nvPicPr>
          <p:cNvPr id="4" name="Picture 8" descr="Εμφάνιση PANO_20141112_092851.jpg"/>
          <p:cNvPicPr>
            <a:picLocks noGrp="1" noChangeAspect="1" noChangeArrowheads="1"/>
          </p:cNvPicPr>
          <p:nvPr>
            <p:ph idx="1"/>
          </p:nvPr>
        </p:nvPicPr>
        <p:blipFill>
          <a:blip r:embed="rId2" cstate="print"/>
          <a:srcRect/>
          <a:stretch>
            <a:fillRect/>
          </a:stretch>
        </p:blipFill>
        <p:spPr bwMode="auto">
          <a:xfrm>
            <a:off x="1331640" y="627534"/>
            <a:ext cx="7602810" cy="18377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112</Words>
  <Application>Microsoft Office PowerPoint</Application>
  <PresentationFormat>Προβολή στην οθόνη (16:9)</PresentationFormat>
  <Paragraphs>19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Ηλιοστάσιο</vt:lpstr>
      <vt:lpstr>ΚΟΡΗ ΝΕΑΣ ΚΑΛΛΙΚΡΑΤΕΙΑΣ</vt:lpstr>
      <vt:lpstr>Η ανασκαφή</vt:lpstr>
      <vt:lpstr>Ανασκαφή και Τραύματα</vt:lpstr>
      <vt:lpstr>Υλικά Κατασκευής</vt:lpstr>
      <vt:lpstr>Διαφάνεια 5</vt:lpstr>
      <vt:lpstr> Χρονολογία</vt:lpstr>
      <vt:lpstr>Ρόλος του  περιστεριού</vt:lpstr>
      <vt:lpstr>Διαφάνεια 8</vt:lpstr>
      <vt:lpstr>Η κόρη της Καλλικράτειας στο αρχαιολογικό μουσείο Θεσσαλονίκης.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ΚΟΡΗ ΝΕΑΣ ΚΑΛΛΙΚΡΑΤΕΙΑΣ</dc:title>
  <dc:creator>User</dc:creator>
  <cp:lastModifiedBy>User</cp:lastModifiedBy>
  <cp:revision>26</cp:revision>
  <dcterms:modified xsi:type="dcterms:W3CDTF">2015-06-29T07:51:10Z</dcterms:modified>
</cp:coreProperties>
</file>